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3"/>
  </p:notesMasterIdLst>
  <p:sldIdLst>
    <p:sldId id="265" r:id="rId2"/>
    <p:sldId id="352" r:id="rId3"/>
    <p:sldId id="353" r:id="rId4"/>
    <p:sldId id="281" r:id="rId5"/>
    <p:sldId id="282" r:id="rId6"/>
    <p:sldId id="315" r:id="rId7"/>
    <p:sldId id="283" r:id="rId8"/>
    <p:sldId id="284" r:id="rId9"/>
    <p:sldId id="285" r:id="rId10"/>
    <p:sldId id="286" r:id="rId11"/>
    <p:sldId id="354" r:id="rId12"/>
    <p:sldId id="355" r:id="rId13"/>
    <p:sldId id="289" r:id="rId14"/>
    <p:sldId id="290" r:id="rId15"/>
    <p:sldId id="291" r:id="rId16"/>
    <p:sldId id="292" r:id="rId17"/>
    <p:sldId id="293" r:id="rId18"/>
    <p:sldId id="356" r:id="rId19"/>
    <p:sldId id="357" r:id="rId20"/>
    <p:sldId id="296" r:id="rId21"/>
    <p:sldId id="297" r:id="rId22"/>
    <p:sldId id="335" r:id="rId23"/>
    <p:sldId id="298" r:id="rId24"/>
    <p:sldId id="299" r:id="rId25"/>
    <p:sldId id="317" r:id="rId26"/>
    <p:sldId id="31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36" r:id="rId38"/>
    <p:sldId id="310" r:id="rId39"/>
    <p:sldId id="311" r:id="rId40"/>
    <p:sldId id="312" r:id="rId41"/>
    <p:sldId id="313" r:id="rId42"/>
    <p:sldId id="314" r:id="rId43"/>
    <p:sldId id="320" r:id="rId44"/>
    <p:sldId id="337" r:id="rId45"/>
    <p:sldId id="321" r:id="rId46"/>
    <p:sldId id="338" r:id="rId47"/>
    <p:sldId id="339" r:id="rId48"/>
    <p:sldId id="347" r:id="rId49"/>
    <p:sldId id="348" r:id="rId50"/>
    <p:sldId id="349" r:id="rId51"/>
    <p:sldId id="350" r:id="rId52"/>
    <p:sldId id="351" r:id="rId53"/>
    <p:sldId id="340" r:id="rId54"/>
    <p:sldId id="322" r:id="rId55"/>
    <p:sldId id="323" r:id="rId56"/>
    <p:sldId id="324" r:id="rId57"/>
    <p:sldId id="325" r:id="rId58"/>
    <p:sldId id="326" r:id="rId59"/>
    <p:sldId id="327" r:id="rId60"/>
    <p:sldId id="269" r:id="rId61"/>
    <p:sldId id="268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</p14:sldIdLst>
        </p14:section>
        <p14:section name="content" id="{AE999BAE-2150-4B27-8D23-110EB47F0269}">
          <p14:sldIdLst>
            <p14:sldId id="352"/>
            <p14:sldId id="353"/>
            <p14:sldId id="281"/>
            <p14:sldId id="282"/>
            <p14:sldId id="315"/>
          </p14:sldIdLst>
        </p14:section>
        <p14:section name="1" id="{20927892-D440-49F6-A0DE-7039982FDFE1}">
          <p14:sldIdLst>
            <p14:sldId id="283"/>
            <p14:sldId id="284"/>
            <p14:sldId id="285"/>
            <p14:sldId id="286"/>
            <p14:sldId id="354"/>
            <p14:sldId id="355"/>
            <p14:sldId id="289"/>
            <p14:sldId id="290"/>
            <p14:sldId id="291"/>
            <p14:sldId id="292"/>
            <p14:sldId id="293"/>
            <p14:sldId id="356"/>
            <p14:sldId id="357"/>
            <p14:sldId id="296"/>
            <p14:sldId id="297"/>
          </p14:sldIdLst>
        </p14:section>
        <p14:section name="2" id="{31F7A5BC-C773-4C63-BA8D-F1D3C324D0DE}">
          <p14:sldIdLst>
            <p14:sldId id="335"/>
            <p14:sldId id="298"/>
            <p14:sldId id="299"/>
            <p14:sldId id="317"/>
            <p14:sldId id="31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3" id="{2343CCE7-89CF-4AF6-9D44-0C43BCAC3427}">
          <p14:sldIdLst>
            <p14:sldId id="336"/>
            <p14:sldId id="310"/>
            <p14:sldId id="311"/>
            <p14:sldId id="312"/>
            <p14:sldId id="313"/>
            <p14:sldId id="314"/>
            <p14:sldId id="320"/>
          </p14:sldIdLst>
        </p14:section>
        <p14:section name="4" id="{AA7DCE8C-9773-4FDA-93AC-DD725868C60E}">
          <p14:sldIdLst>
            <p14:sldId id="337"/>
            <p14:sldId id="321"/>
            <p14:sldId id="338"/>
            <p14:sldId id="339"/>
            <p14:sldId id="347"/>
            <p14:sldId id="348"/>
            <p14:sldId id="349"/>
            <p14:sldId id="350"/>
            <p14:sldId id="351"/>
            <p14:sldId id="34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Final" id="{E1E3221E-6D36-4C82-B070-E76D7D2AEF93}">
          <p14:sldIdLst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1601" autoAdjust="0"/>
  </p:normalViewPr>
  <p:slideViewPr>
    <p:cSldViewPr snapToGrid="0">
      <p:cViewPr varScale="1">
        <p:scale>
          <a:sx n="106" d="100"/>
          <a:sy n="106" d="100"/>
        </p:scale>
        <p:origin x="1278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40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48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cs typeface="+mn-ea"/>
                <a:sym typeface="+mn-lt"/>
              </a:rPr>
              <a:t>Dr. </a:t>
            </a:r>
            <a:r>
              <a:rPr lang="en-US" sz="2400" spc="-85" dirty="0">
                <a:cs typeface="+mn-ea"/>
                <a:sym typeface="+mn-lt"/>
              </a:rPr>
              <a:t>Beilun Wang</a:t>
            </a:r>
            <a:r>
              <a:rPr sz="2400" spc="55" dirty="0">
                <a:cs typeface="+mn-ea"/>
                <a:sym typeface="+mn-lt"/>
              </a:rPr>
              <a:t> </a:t>
            </a:r>
            <a:endParaRPr sz="2400" dirty="0"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cs typeface="+mn-ea"/>
              <a:sym typeface="+mn-lt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cs typeface="+mn-ea"/>
                <a:sym typeface="+mn-lt"/>
              </a:rPr>
              <a:t>         Southeast </a:t>
            </a:r>
            <a:r>
              <a:rPr sz="2400" spc="-10" dirty="0">
                <a:cs typeface="+mn-ea"/>
                <a:sym typeface="+mn-lt"/>
              </a:rPr>
              <a:t>University </a:t>
            </a:r>
            <a:r>
              <a:rPr sz="2400" spc="-5" dirty="0">
                <a:cs typeface="+mn-ea"/>
                <a:sym typeface="+mn-lt"/>
              </a:rPr>
              <a:t> 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cs typeface="+mn-ea"/>
                <a:sym typeface="+mn-lt"/>
              </a:rPr>
              <a:t>               School</a:t>
            </a:r>
            <a:r>
              <a:rPr sz="2400" spc="-5" dirty="0">
                <a:cs typeface="+mn-ea"/>
                <a:sym typeface="+mn-lt"/>
              </a:rPr>
              <a:t> of Computer</a:t>
            </a:r>
            <a:r>
              <a:rPr sz="2400" spc="-80" dirty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cs typeface="+mn-ea"/>
                <a:sym typeface="+mn-lt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>
                <a:ea typeface="+mn-ea"/>
                <a:cs typeface="+mn-ea"/>
                <a:sym typeface="+mn-lt"/>
              </a:rPr>
              <a:t>Machine</a:t>
            </a:r>
            <a:r>
              <a:rPr lang="en-US" sz="5300" spc="-35" dirty="0">
                <a:ea typeface="+mn-ea"/>
                <a:cs typeface="+mn-ea"/>
                <a:sym typeface="+mn-lt"/>
              </a:rPr>
              <a:t> </a:t>
            </a:r>
            <a:r>
              <a:rPr lang="en-US" sz="5300" spc="45" dirty="0">
                <a:ea typeface="+mn-ea"/>
                <a:cs typeface="+mn-ea"/>
                <a:sym typeface="+mn-lt"/>
              </a:rPr>
              <a:t>Learning</a:t>
            </a:r>
            <a:endParaRPr lang="en-US" sz="5300" dirty="0">
              <a:ea typeface="+mn-ea"/>
              <a:cs typeface="+mn-ea"/>
              <a:sym typeface="+mn-lt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1496217" y="2227460"/>
            <a:ext cx="6355715" cy="16433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5300" b="0" spc="3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Lecture </a:t>
            </a:r>
            <a:r>
              <a:rPr lang="en-US" altLang="zh-CN" sz="5300" spc="35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18b</a:t>
            </a:r>
            <a:r>
              <a:rPr sz="5300" b="0" spc="35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:</a:t>
            </a:r>
            <a:r>
              <a:rPr lang="en-US" sz="5300" spc="35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 Random Forest / Boosting</a:t>
            </a: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With </a:t>
            </a:r>
            <a:r>
              <a:rPr lang="en-US" altLang="zh-CN" spc="-1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vs </a:t>
            </a:r>
            <a:r>
              <a:rPr lang="en-US" altLang="zh-CN" spc="-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Without</a:t>
            </a:r>
            <a:r>
              <a:rPr lang="en-US" altLang="zh-CN" spc="-2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1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Replacement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2445" marR="441959" indent="-342900">
              <a:lnSpc>
                <a:spcPct val="90700"/>
              </a:lnSpc>
              <a:spcBef>
                <a:spcPts val="434"/>
              </a:spcBef>
              <a:buFont typeface="Arial"/>
              <a:buChar char="•"/>
              <a:tabLst>
                <a:tab pos="511809" algn="l"/>
                <a:tab pos="512445" algn="l"/>
              </a:tabLst>
            </a:pPr>
            <a:r>
              <a:rPr lang="en-US" altLang="zh-CN" spc="-1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Bootstrap </a:t>
            </a:r>
            <a:r>
              <a:rPr lang="en-US" altLang="zh-CN" spc="-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with </a:t>
            </a:r>
            <a:r>
              <a:rPr lang="en-US" altLang="zh-CN" spc="-1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replacement </a:t>
            </a:r>
            <a:r>
              <a:rPr lang="en-US" altLang="zh-CN" spc="-15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can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keep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sampling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size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dirty="0">
                <a:ea typeface="+mn-ea"/>
                <a:cs typeface="+mn-ea"/>
                <a:sym typeface="+mn-lt"/>
              </a:rPr>
              <a:t>same as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 original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size 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for 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every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repeated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sampling. The sampled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data 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groups are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independent </a:t>
            </a:r>
            <a:r>
              <a:rPr lang="en-US" altLang="zh-CN" dirty="0">
                <a:ea typeface="+mn-ea"/>
                <a:cs typeface="+mn-ea"/>
                <a:sym typeface="+mn-lt"/>
              </a:rPr>
              <a:t>on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each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other.</a:t>
            </a:r>
            <a:endParaRPr lang="en-US" altLang="zh-CN" sz="3200" dirty="0">
              <a:ea typeface="+mn-ea"/>
              <a:cs typeface="+mn-ea"/>
              <a:sym typeface="+mn-lt"/>
            </a:endParaRPr>
          </a:p>
          <a:p>
            <a:pPr marL="512445" marR="5080" indent="-342900">
              <a:lnSpc>
                <a:spcPct val="90700"/>
              </a:lnSpc>
              <a:buFont typeface="Arial"/>
              <a:buChar char="•"/>
              <a:tabLst>
                <a:tab pos="511809" algn="l"/>
                <a:tab pos="512445" algn="l"/>
              </a:tabLst>
            </a:pPr>
            <a:r>
              <a:rPr lang="en-US" altLang="zh-CN" spc="-1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Bootstrap </a:t>
            </a:r>
            <a:r>
              <a:rPr lang="en-US" altLang="zh-CN" spc="-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without </a:t>
            </a:r>
            <a:r>
              <a:rPr lang="en-US" altLang="zh-CN" spc="-1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replacement </a:t>
            </a:r>
            <a:r>
              <a:rPr lang="en-US" altLang="zh-CN" spc="-10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cannot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keep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  sampling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size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dirty="0">
                <a:ea typeface="+mn-ea"/>
                <a:cs typeface="+mn-ea"/>
                <a:sym typeface="+mn-lt"/>
              </a:rPr>
              <a:t>same as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 original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size 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for 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every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repeated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sampling. The sampled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data 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groups are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dependent </a:t>
            </a:r>
            <a:r>
              <a:rPr lang="en-US" altLang="zh-CN" dirty="0">
                <a:ea typeface="+mn-ea"/>
                <a:cs typeface="+mn-ea"/>
                <a:sym typeface="+mn-lt"/>
              </a:rPr>
              <a:t>on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each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other.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10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4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Bagging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2271712" y="19050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1143000" y="0"/>
                </a:moveTo>
                <a:lnTo>
                  <a:pt x="0" y="0"/>
                </a:lnTo>
                <a:lnTo>
                  <a:pt x="0" y="914400"/>
                </a:lnTo>
                <a:lnTo>
                  <a:pt x="1143000" y="914400"/>
                </a:lnTo>
                <a:lnTo>
                  <a:pt x="1143000" y="0"/>
                </a:lnTo>
                <a:close/>
              </a:path>
            </a:pathLst>
          </a:custGeom>
          <a:solidFill>
            <a:srgbClr val="4D9F3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2271712" y="19050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0"/>
                </a:moveTo>
                <a:lnTo>
                  <a:pt x="1143000" y="0"/>
                </a:lnTo>
                <a:lnTo>
                  <a:pt x="1143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zh-CN" kern="0">
                <a:solidFill>
                  <a:prstClr val="black"/>
                </a:solidFill>
                <a:cs typeface="+mn-ea"/>
                <a:sym typeface="+mn-lt"/>
              </a:rPr>
              <a:t>N</a:t>
            </a:r>
            <a:endParaRPr lang="en-US" altLang="zh-CN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" name="object 6"/>
          <p:cNvSpPr/>
          <p:nvPr/>
        </p:nvSpPr>
        <p:spPr>
          <a:xfrm>
            <a:off x="2271712" y="32004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1143000" y="0"/>
                </a:moveTo>
                <a:lnTo>
                  <a:pt x="0" y="0"/>
                </a:lnTo>
                <a:lnTo>
                  <a:pt x="0" y="914400"/>
                </a:lnTo>
                <a:lnTo>
                  <a:pt x="1143000" y="914400"/>
                </a:lnTo>
                <a:lnTo>
                  <a:pt x="1143000" y="0"/>
                </a:lnTo>
                <a:close/>
              </a:path>
            </a:pathLst>
          </a:custGeom>
          <a:solidFill>
            <a:srgbClr val="4D9F37"/>
          </a:solidFill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zh-CN" kern="0">
                <a:solidFill>
                  <a:prstClr val="black"/>
                </a:solidFill>
                <a:cs typeface="+mn-ea"/>
                <a:sym typeface="+mn-lt"/>
              </a:rPr>
              <a:t>N</a:t>
            </a:r>
            <a:endParaRPr lang="en-US" altLang="zh-CN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2271712" y="32004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0"/>
                </a:moveTo>
                <a:lnTo>
                  <a:pt x="1143000" y="0"/>
                </a:lnTo>
                <a:lnTo>
                  <a:pt x="1143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1585912" y="3409950"/>
            <a:ext cx="657225" cy="457200"/>
          </a:xfrm>
          <a:custGeom>
            <a:avLst/>
            <a:gdLst/>
            <a:ahLst/>
            <a:cxnLst/>
            <a:rect l="l" t="t" r="r" b="b"/>
            <a:pathLst>
              <a:path w="657225" h="457200">
                <a:moveTo>
                  <a:pt x="542925" y="342900"/>
                </a:moveTo>
                <a:lnTo>
                  <a:pt x="542925" y="457200"/>
                </a:lnTo>
                <a:lnTo>
                  <a:pt x="619125" y="419100"/>
                </a:lnTo>
                <a:lnTo>
                  <a:pt x="561975" y="419100"/>
                </a:lnTo>
                <a:lnTo>
                  <a:pt x="561975" y="381000"/>
                </a:lnTo>
                <a:lnTo>
                  <a:pt x="619125" y="381000"/>
                </a:lnTo>
                <a:lnTo>
                  <a:pt x="542925" y="342900"/>
                </a:lnTo>
                <a:close/>
              </a:path>
              <a:path w="657225" h="457200">
                <a:moveTo>
                  <a:pt x="309562" y="19050"/>
                </a:moveTo>
                <a:lnTo>
                  <a:pt x="309562" y="419100"/>
                </a:lnTo>
                <a:lnTo>
                  <a:pt x="542925" y="419100"/>
                </a:lnTo>
                <a:lnTo>
                  <a:pt x="542925" y="400050"/>
                </a:lnTo>
                <a:lnTo>
                  <a:pt x="347662" y="400050"/>
                </a:lnTo>
                <a:lnTo>
                  <a:pt x="328612" y="381000"/>
                </a:lnTo>
                <a:lnTo>
                  <a:pt x="347662" y="381000"/>
                </a:lnTo>
                <a:lnTo>
                  <a:pt x="347662" y="38100"/>
                </a:lnTo>
                <a:lnTo>
                  <a:pt x="328612" y="38100"/>
                </a:lnTo>
                <a:lnTo>
                  <a:pt x="309562" y="19050"/>
                </a:lnTo>
                <a:close/>
              </a:path>
              <a:path w="657225" h="457200">
                <a:moveTo>
                  <a:pt x="619125" y="381000"/>
                </a:moveTo>
                <a:lnTo>
                  <a:pt x="561975" y="381000"/>
                </a:lnTo>
                <a:lnTo>
                  <a:pt x="561975" y="419100"/>
                </a:lnTo>
                <a:lnTo>
                  <a:pt x="619125" y="419100"/>
                </a:lnTo>
                <a:lnTo>
                  <a:pt x="657225" y="400050"/>
                </a:lnTo>
                <a:lnTo>
                  <a:pt x="619125" y="381000"/>
                </a:lnTo>
                <a:close/>
              </a:path>
              <a:path w="657225" h="457200">
                <a:moveTo>
                  <a:pt x="347662" y="381000"/>
                </a:moveTo>
                <a:lnTo>
                  <a:pt x="328612" y="381000"/>
                </a:lnTo>
                <a:lnTo>
                  <a:pt x="347662" y="400050"/>
                </a:lnTo>
                <a:lnTo>
                  <a:pt x="347662" y="381000"/>
                </a:lnTo>
                <a:close/>
              </a:path>
              <a:path w="657225" h="457200">
                <a:moveTo>
                  <a:pt x="542925" y="381000"/>
                </a:moveTo>
                <a:lnTo>
                  <a:pt x="347662" y="381000"/>
                </a:lnTo>
                <a:lnTo>
                  <a:pt x="347662" y="400050"/>
                </a:lnTo>
                <a:lnTo>
                  <a:pt x="542925" y="400050"/>
                </a:lnTo>
                <a:lnTo>
                  <a:pt x="542925" y="381000"/>
                </a:lnTo>
                <a:close/>
              </a:path>
              <a:path w="657225" h="457200">
                <a:moveTo>
                  <a:pt x="347662" y="0"/>
                </a:moveTo>
                <a:lnTo>
                  <a:pt x="0" y="0"/>
                </a:lnTo>
                <a:lnTo>
                  <a:pt x="0" y="38100"/>
                </a:lnTo>
                <a:lnTo>
                  <a:pt x="309562" y="38100"/>
                </a:lnTo>
                <a:lnTo>
                  <a:pt x="309562" y="19050"/>
                </a:lnTo>
                <a:lnTo>
                  <a:pt x="347662" y="19050"/>
                </a:lnTo>
                <a:lnTo>
                  <a:pt x="347662" y="0"/>
                </a:lnTo>
                <a:close/>
              </a:path>
              <a:path w="657225" h="457200">
                <a:moveTo>
                  <a:pt x="347662" y="19050"/>
                </a:moveTo>
                <a:lnTo>
                  <a:pt x="309562" y="19050"/>
                </a:lnTo>
                <a:lnTo>
                  <a:pt x="328612" y="38100"/>
                </a:lnTo>
                <a:lnTo>
                  <a:pt x="347662" y="38100"/>
                </a:lnTo>
                <a:lnTo>
                  <a:pt x="347662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2523733" y="4269883"/>
            <a:ext cx="397545" cy="6165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....…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585912" y="3257550"/>
            <a:ext cx="657225" cy="2438400"/>
          </a:xfrm>
          <a:custGeom>
            <a:avLst/>
            <a:gdLst/>
            <a:ahLst/>
            <a:cxnLst/>
            <a:rect l="l" t="t" r="r" b="b"/>
            <a:pathLst>
              <a:path w="657225" h="2438400">
                <a:moveTo>
                  <a:pt x="542925" y="2324100"/>
                </a:moveTo>
                <a:lnTo>
                  <a:pt x="542925" y="2438399"/>
                </a:lnTo>
                <a:lnTo>
                  <a:pt x="619125" y="2400299"/>
                </a:lnTo>
                <a:lnTo>
                  <a:pt x="561975" y="2400299"/>
                </a:lnTo>
                <a:lnTo>
                  <a:pt x="561975" y="2362199"/>
                </a:lnTo>
                <a:lnTo>
                  <a:pt x="619124" y="2362199"/>
                </a:lnTo>
                <a:lnTo>
                  <a:pt x="542925" y="2324100"/>
                </a:lnTo>
                <a:close/>
              </a:path>
              <a:path w="657225" h="2438400">
                <a:moveTo>
                  <a:pt x="309563" y="19050"/>
                </a:moveTo>
                <a:lnTo>
                  <a:pt x="309563" y="2400299"/>
                </a:lnTo>
                <a:lnTo>
                  <a:pt x="542925" y="2400299"/>
                </a:lnTo>
                <a:lnTo>
                  <a:pt x="542925" y="2381249"/>
                </a:lnTo>
                <a:lnTo>
                  <a:pt x="347663" y="2381249"/>
                </a:lnTo>
                <a:lnTo>
                  <a:pt x="328613" y="2362199"/>
                </a:lnTo>
                <a:lnTo>
                  <a:pt x="347663" y="2362199"/>
                </a:lnTo>
                <a:lnTo>
                  <a:pt x="347663" y="38100"/>
                </a:lnTo>
                <a:lnTo>
                  <a:pt x="328613" y="38100"/>
                </a:lnTo>
                <a:lnTo>
                  <a:pt x="309563" y="19050"/>
                </a:lnTo>
                <a:close/>
              </a:path>
              <a:path w="657225" h="2438400">
                <a:moveTo>
                  <a:pt x="619124" y="2362199"/>
                </a:moveTo>
                <a:lnTo>
                  <a:pt x="561975" y="2362199"/>
                </a:lnTo>
                <a:lnTo>
                  <a:pt x="561975" y="2400299"/>
                </a:lnTo>
                <a:lnTo>
                  <a:pt x="619125" y="2400299"/>
                </a:lnTo>
                <a:lnTo>
                  <a:pt x="657225" y="2381249"/>
                </a:lnTo>
                <a:lnTo>
                  <a:pt x="619124" y="2362199"/>
                </a:lnTo>
                <a:close/>
              </a:path>
              <a:path w="657225" h="2438400">
                <a:moveTo>
                  <a:pt x="347663" y="2362199"/>
                </a:moveTo>
                <a:lnTo>
                  <a:pt x="328613" y="2362199"/>
                </a:lnTo>
                <a:lnTo>
                  <a:pt x="347663" y="2381249"/>
                </a:lnTo>
                <a:lnTo>
                  <a:pt x="347663" y="2362199"/>
                </a:lnTo>
                <a:close/>
              </a:path>
              <a:path w="657225" h="2438400">
                <a:moveTo>
                  <a:pt x="542925" y="2362199"/>
                </a:moveTo>
                <a:lnTo>
                  <a:pt x="347663" y="2362199"/>
                </a:lnTo>
                <a:lnTo>
                  <a:pt x="347663" y="2381249"/>
                </a:lnTo>
                <a:lnTo>
                  <a:pt x="542925" y="2381249"/>
                </a:lnTo>
                <a:lnTo>
                  <a:pt x="542925" y="2362199"/>
                </a:lnTo>
                <a:close/>
              </a:path>
              <a:path w="657225" h="2438400">
                <a:moveTo>
                  <a:pt x="347663" y="0"/>
                </a:moveTo>
                <a:lnTo>
                  <a:pt x="0" y="0"/>
                </a:lnTo>
                <a:lnTo>
                  <a:pt x="0" y="38100"/>
                </a:lnTo>
                <a:lnTo>
                  <a:pt x="309563" y="38100"/>
                </a:lnTo>
                <a:lnTo>
                  <a:pt x="309563" y="19050"/>
                </a:lnTo>
                <a:lnTo>
                  <a:pt x="347663" y="19050"/>
                </a:lnTo>
                <a:lnTo>
                  <a:pt x="347663" y="0"/>
                </a:lnTo>
                <a:close/>
              </a:path>
              <a:path w="657225" h="2438400">
                <a:moveTo>
                  <a:pt x="347663" y="19050"/>
                </a:moveTo>
                <a:lnTo>
                  <a:pt x="309563" y="19050"/>
                </a:lnTo>
                <a:lnTo>
                  <a:pt x="328613" y="38100"/>
                </a:lnTo>
                <a:lnTo>
                  <a:pt x="347663" y="38100"/>
                </a:lnTo>
                <a:lnTo>
                  <a:pt x="347663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1585912" y="2457450"/>
            <a:ext cx="657225" cy="685800"/>
          </a:xfrm>
          <a:custGeom>
            <a:avLst/>
            <a:gdLst/>
            <a:ahLst/>
            <a:cxnLst/>
            <a:rect l="l" t="t" r="r" b="b"/>
            <a:pathLst>
              <a:path w="657225" h="685800">
                <a:moveTo>
                  <a:pt x="309562" y="647700"/>
                </a:moveTo>
                <a:lnTo>
                  <a:pt x="0" y="647700"/>
                </a:lnTo>
                <a:lnTo>
                  <a:pt x="0" y="685800"/>
                </a:lnTo>
                <a:lnTo>
                  <a:pt x="347662" y="685800"/>
                </a:lnTo>
                <a:lnTo>
                  <a:pt x="347662" y="666750"/>
                </a:lnTo>
                <a:lnTo>
                  <a:pt x="309562" y="666750"/>
                </a:lnTo>
                <a:lnTo>
                  <a:pt x="309562" y="647700"/>
                </a:lnTo>
                <a:close/>
              </a:path>
              <a:path w="657225" h="685800">
                <a:moveTo>
                  <a:pt x="542925" y="38100"/>
                </a:moveTo>
                <a:lnTo>
                  <a:pt x="309562" y="38100"/>
                </a:lnTo>
                <a:lnTo>
                  <a:pt x="309562" y="666750"/>
                </a:lnTo>
                <a:lnTo>
                  <a:pt x="328612" y="647700"/>
                </a:lnTo>
                <a:lnTo>
                  <a:pt x="347662" y="647700"/>
                </a:lnTo>
                <a:lnTo>
                  <a:pt x="347662" y="76200"/>
                </a:lnTo>
                <a:lnTo>
                  <a:pt x="328612" y="76200"/>
                </a:lnTo>
                <a:lnTo>
                  <a:pt x="347662" y="57150"/>
                </a:lnTo>
                <a:lnTo>
                  <a:pt x="542925" y="57150"/>
                </a:lnTo>
                <a:lnTo>
                  <a:pt x="542925" y="38100"/>
                </a:lnTo>
                <a:close/>
              </a:path>
              <a:path w="657225" h="685800">
                <a:moveTo>
                  <a:pt x="347662" y="647700"/>
                </a:moveTo>
                <a:lnTo>
                  <a:pt x="328612" y="647700"/>
                </a:lnTo>
                <a:lnTo>
                  <a:pt x="309562" y="666750"/>
                </a:lnTo>
                <a:lnTo>
                  <a:pt x="347662" y="666750"/>
                </a:lnTo>
                <a:lnTo>
                  <a:pt x="347662" y="647700"/>
                </a:lnTo>
                <a:close/>
              </a:path>
              <a:path w="657225" h="685800">
                <a:moveTo>
                  <a:pt x="542925" y="0"/>
                </a:moveTo>
                <a:lnTo>
                  <a:pt x="542925" y="114300"/>
                </a:lnTo>
                <a:lnTo>
                  <a:pt x="619125" y="76200"/>
                </a:lnTo>
                <a:lnTo>
                  <a:pt x="561975" y="76200"/>
                </a:lnTo>
                <a:lnTo>
                  <a:pt x="561975" y="38100"/>
                </a:lnTo>
                <a:lnTo>
                  <a:pt x="619125" y="38100"/>
                </a:lnTo>
                <a:lnTo>
                  <a:pt x="542925" y="0"/>
                </a:lnTo>
                <a:close/>
              </a:path>
              <a:path w="657225" h="685800">
                <a:moveTo>
                  <a:pt x="347662" y="57150"/>
                </a:moveTo>
                <a:lnTo>
                  <a:pt x="328612" y="76200"/>
                </a:lnTo>
                <a:lnTo>
                  <a:pt x="347662" y="76200"/>
                </a:lnTo>
                <a:lnTo>
                  <a:pt x="347662" y="57150"/>
                </a:lnTo>
                <a:close/>
              </a:path>
              <a:path w="657225" h="685800">
                <a:moveTo>
                  <a:pt x="542925" y="57150"/>
                </a:moveTo>
                <a:lnTo>
                  <a:pt x="347662" y="57150"/>
                </a:lnTo>
                <a:lnTo>
                  <a:pt x="347662" y="76200"/>
                </a:lnTo>
                <a:lnTo>
                  <a:pt x="542925" y="76200"/>
                </a:lnTo>
                <a:lnTo>
                  <a:pt x="542925" y="57150"/>
                </a:lnTo>
                <a:close/>
              </a:path>
              <a:path w="657225" h="685800">
                <a:moveTo>
                  <a:pt x="619125" y="38100"/>
                </a:moveTo>
                <a:lnTo>
                  <a:pt x="561975" y="38100"/>
                </a:lnTo>
                <a:lnTo>
                  <a:pt x="561975" y="76200"/>
                </a:lnTo>
                <a:lnTo>
                  <a:pt x="619125" y="76200"/>
                </a:lnTo>
                <a:lnTo>
                  <a:pt x="657225" y="57150"/>
                </a:lnTo>
                <a:lnTo>
                  <a:pt x="61912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318453" y="1225803"/>
            <a:ext cx="4359275" cy="146050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651635" marR="5080" lvl="0" indent="-206375" algn="l" defTabSz="914400" rtl="0" eaLnBrk="1" fontAlgn="auto" latinLnBrk="0" hangingPunct="1">
              <a:lnSpc>
                <a:spcPct val="79100"/>
              </a:lnSpc>
              <a:spcBef>
                <a:spcPts val="6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Create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bootstrap</a:t>
            </a:r>
            <a:r>
              <a:rPr kumimoji="0" sz="2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samples 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from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the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training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data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features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object 20"/>
          <p:cNvSpPr/>
          <p:nvPr/>
        </p:nvSpPr>
        <p:spPr>
          <a:xfrm>
            <a:off x="4688445" y="30662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</a:path>
            </a:pathLst>
          </a:custGeom>
          <a:ln w="19051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object 9"/>
          <p:cNvSpPr/>
          <p:nvPr/>
        </p:nvSpPr>
        <p:spPr>
          <a:xfrm>
            <a:off x="2271712" y="51816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1143000" y="0"/>
                </a:moveTo>
                <a:lnTo>
                  <a:pt x="0" y="0"/>
                </a:lnTo>
                <a:lnTo>
                  <a:pt x="0" y="914399"/>
                </a:lnTo>
                <a:lnTo>
                  <a:pt x="1143000" y="914399"/>
                </a:lnTo>
                <a:lnTo>
                  <a:pt x="1143000" y="0"/>
                </a:lnTo>
                <a:close/>
              </a:path>
            </a:pathLst>
          </a:custGeom>
          <a:solidFill>
            <a:srgbClr val="4D9F37"/>
          </a:solidFill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zh-CN" kern="0">
                <a:solidFill>
                  <a:prstClr val="black"/>
                </a:solidFill>
                <a:cs typeface="+mn-ea"/>
                <a:sym typeface="+mn-lt"/>
              </a:rPr>
              <a:t>N</a:t>
            </a:r>
            <a:endParaRPr lang="en-US" altLang="zh-CN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2271712" y="51816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0"/>
                </a:moveTo>
                <a:lnTo>
                  <a:pt x="1143000" y="0"/>
                </a:lnTo>
                <a:lnTo>
                  <a:pt x="1143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bject 3"/>
          <p:cNvSpPr txBox="1"/>
          <p:nvPr/>
        </p:nvSpPr>
        <p:spPr>
          <a:xfrm>
            <a:off x="-53994" y="2733945"/>
            <a:ext cx="360163" cy="14547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N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examples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42912" y="28956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1142999" y="0"/>
                </a:moveTo>
                <a:lnTo>
                  <a:pt x="0" y="0"/>
                </a:lnTo>
                <a:lnTo>
                  <a:pt x="0" y="914400"/>
                </a:lnTo>
                <a:lnTo>
                  <a:pt x="1142999" y="914400"/>
                </a:lnTo>
                <a:lnTo>
                  <a:pt x="1142999" y="0"/>
                </a:lnTo>
                <a:close/>
              </a:path>
            </a:pathLst>
          </a:custGeom>
          <a:solidFill>
            <a:srgbClr val="ECAB28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black"/>
                </a:solidFill>
                <a:cs typeface="+mn-ea"/>
                <a:sym typeface="+mn-lt"/>
              </a:rPr>
              <a:t>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409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Bagging of DT Classifiers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-53994" y="2733945"/>
            <a:ext cx="360163" cy="14547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N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examples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2271712" y="19050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1143000" y="0"/>
                </a:moveTo>
                <a:lnTo>
                  <a:pt x="0" y="0"/>
                </a:lnTo>
                <a:lnTo>
                  <a:pt x="0" y="914400"/>
                </a:lnTo>
                <a:lnTo>
                  <a:pt x="1143000" y="914400"/>
                </a:lnTo>
                <a:lnTo>
                  <a:pt x="1143000" y="0"/>
                </a:lnTo>
                <a:close/>
              </a:path>
            </a:pathLst>
          </a:custGeom>
          <a:solidFill>
            <a:srgbClr val="4D9F3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2271712" y="19050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0"/>
                </a:moveTo>
                <a:lnTo>
                  <a:pt x="1143000" y="0"/>
                </a:lnTo>
                <a:lnTo>
                  <a:pt x="1143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object 6"/>
          <p:cNvSpPr/>
          <p:nvPr/>
        </p:nvSpPr>
        <p:spPr>
          <a:xfrm>
            <a:off x="2271712" y="32004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1143000" y="0"/>
                </a:moveTo>
                <a:lnTo>
                  <a:pt x="0" y="0"/>
                </a:lnTo>
                <a:lnTo>
                  <a:pt x="0" y="914400"/>
                </a:lnTo>
                <a:lnTo>
                  <a:pt x="1143000" y="914400"/>
                </a:lnTo>
                <a:lnTo>
                  <a:pt x="1143000" y="0"/>
                </a:lnTo>
                <a:close/>
              </a:path>
            </a:pathLst>
          </a:custGeom>
          <a:solidFill>
            <a:srgbClr val="4D9F3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2271712" y="32004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0"/>
                </a:moveTo>
                <a:lnTo>
                  <a:pt x="1143000" y="0"/>
                </a:lnTo>
                <a:lnTo>
                  <a:pt x="1143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1600200" y="2305050"/>
            <a:ext cx="657225" cy="990600"/>
          </a:xfrm>
          <a:custGeom>
            <a:avLst/>
            <a:gdLst/>
            <a:ahLst/>
            <a:cxnLst/>
            <a:rect l="l" t="t" r="r" b="b"/>
            <a:pathLst>
              <a:path w="657225" h="990600">
                <a:moveTo>
                  <a:pt x="309562" y="952500"/>
                </a:moveTo>
                <a:lnTo>
                  <a:pt x="0" y="952500"/>
                </a:lnTo>
                <a:lnTo>
                  <a:pt x="0" y="990600"/>
                </a:lnTo>
                <a:lnTo>
                  <a:pt x="347662" y="990600"/>
                </a:lnTo>
                <a:lnTo>
                  <a:pt x="347662" y="971550"/>
                </a:lnTo>
                <a:lnTo>
                  <a:pt x="309562" y="971550"/>
                </a:lnTo>
                <a:lnTo>
                  <a:pt x="309562" y="952500"/>
                </a:lnTo>
                <a:close/>
              </a:path>
              <a:path w="657225" h="990600">
                <a:moveTo>
                  <a:pt x="542925" y="38100"/>
                </a:moveTo>
                <a:lnTo>
                  <a:pt x="309562" y="38100"/>
                </a:lnTo>
                <a:lnTo>
                  <a:pt x="309562" y="971550"/>
                </a:lnTo>
                <a:lnTo>
                  <a:pt x="328612" y="952500"/>
                </a:lnTo>
                <a:lnTo>
                  <a:pt x="347662" y="952500"/>
                </a:lnTo>
                <a:lnTo>
                  <a:pt x="347662" y="76200"/>
                </a:lnTo>
                <a:lnTo>
                  <a:pt x="328612" y="76200"/>
                </a:lnTo>
                <a:lnTo>
                  <a:pt x="347662" y="57150"/>
                </a:lnTo>
                <a:lnTo>
                  <a:pt x="542925" y="57150"/>
                </a:lnTo>
                <a:lnTo>
                  <a:pt x="542925" y="38100"/>
                </a:lnTo>
                <a:close/>
              </a:path>
              <a:path w="657225" h="990600">
                <a:moveTo>
                  <a:pt x="347662" y="952500"/>
                </a:moveTo>
                <a:lnTo>
                  <a:pt x="328612" y="952500"/>
                </a:lnTo>
                <a:lnTo>
                  <a:pt x="309562" y="971550"/>
                </a:lnTo>
                <a:lnTo>
                  <a:pt x="347662" y="971550"/>
                </a:lnTo>
                <a:lnTo>
                  <a:pt x="347662" y="952500"/>
                </a:lnTo>
                <a:close/>
              </a:path>
              <a:path w="657225" h="990600">
                <a:moveTo>
                  <a:pt x="542925" y="0"/>
                </a:moveTo>
                <a:lnTo>
                  <a:pt x="542925" y="114300"/>
                </a:lnTo>
                <a:lnTo>
                  <a:pt x="619125" y="76200"/>
                </a:lnTo>
                <a:lnTo>
                  <a:pt x="561975" y="76200"/>
                </a:lnTo>
                <a:lnTo>
                  <a:pt x="561975" y="38100"/>
                </a:lnTo>
                <a:lnTo>
                  <a:pt x="619125" y="38100"/>
                </a:lnTo>
                <a:lnTo>
                  <a:pt x="542925" y="0"/>
                </a:lnTo>
                <a:close/>
              </a:path>
              <a:path w="657225" h="990600">
                <a:moveTo>
                  <a:pt x="347662" y="57150"/>
                </a:moveTo>
                <a:lnTo>
                  <a:pt x="328612" y="76200"/>
                </a:lnTo>
                <a:lnTo>
                  <a:pt x="347662" y="76200"/>
                </a:lnTo>
                <a:lnTo>
                  <a:pt x="347662" y="57150"/>
                </a:lnTo>
                <a:close/>
              </a:path>
              <a:path w="657225" h="990600">
                <a:moveTo>
                  <a:pt x="542925" y="57150"/>
                </a:moveTo>
                <a:lnTo>
                  <a:pt x="347662" y="57150"/>
                </a:lnTo>
                <a:lnTo>
                  <a:pt x="347662" y="76200"/>
                </a:lnTo>
                <a:lnTo>
                  <a:pt x="542925" y="76200"/>
                </a:lnTo>
                <a:lnTo>
                  <a:pt x="542925" y="57150"/>
                </a:lnTo>
                <a:close/>
              </a:path>
              <a:path w="657225" h="990600">
                <a:moveTo>
                  <a:pt x="619125" y="38100"/>
                </a:moveTo>
                <a:lnTo>
                  <a:pt x="561975" y="38100"/>
                </a:lnTo>
                <a:lnTo>
                  <a:pt x="561975" y="76200"/>
                </a:lnTo>
                <a:lnTo>
                  <a:pt x="619125" y="76200"/>
                </a:lnTo>
                <a:lnTo>
                  <a:pt x="657225" y="57150"/>
                </a:lnTo>
                <a:lnTo>
                  <a:pt x="61912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585912" y="3409950"/>
            <a:ext cx="657225" cy="457200"/>
          </a:xfrm>
          <a:custGeom>
            <a:avLst/>
            <a:gdLst/>
            <a:ahLst/>
            <a:cxnLst/>
            <a:rect l="l" t="t" r="r" b="b"/>
            <a:pathLst>
              <a:path w="657225" h="457200">
                <a:moveTo>
                  <a:pt x="542925" y="342900"/>
                </a:moveTo>
                <a:lnTo>
                  <a:pt x="542925" y="457200"/>
                </a:lnTo>
                <a:lnTo>
                  <a:pt x="619125" y="419100"/>
                </a:lnTo>
                <a:lnTo>
                  <a:pt x="561975" y="419100"/>
                </a:lnTo>
                <a:lnTo>
                  <a:pt x="561975" y="381000"/>
                </a:lnTo>
                <a:lnTo>
                  <a:pt x="619125" y="381000"/>
                </a:lnTo>
                <a:lnTo>
                  <a:pt x="542925" y="342900"/>
                </a:lnTo>
                <a:close/>
              </a:path>
              <a:path w="657225" h="457200">
                <a:moveTo>
                  <a:pt x="309562" y="19050"/>
                </a:moveTo>
                <a:lnTo>
                  <a:pt x="309562" y="419100"/>
                </a:lnTo>
                <a:lnTo>
                  <a:pt x="542925" y="419100"/>
                </a:lnTo>
                <a:lnTo>
                  <a:pt x="542925" y="400050"/>
                </a:lnTo>
                <a:lnTo>
                  <a:pt x="347662" y="400050"/>
                </a:lnTo>
                <a:lnTo>
                  <a:pt x="328612" y="381000"/>
                </a:lnTo>
                <a:lnTo>
                  <a:pt x="347662" y="381000"/>
                </a:lnTo>
                <a:lnTo>
                  <a:pt x="347662" y="38100"/>
                </a:lnTo>
                <a:lnTo>
                  <a:pt x="328612" y="38100"/>
                </a:lnTo>
                <a:lnTo>
                  <a:pt x="309562" y="19050"/>
                </a:lnTo>
                <a:close/>
              </a:path>
              <a:path w="657225" h="457200">
                <a:moveTo>
                  <a:pt x="619125" y="381000"/>
                </a:moveTo>
                <a:lnTo>
                  <a:pt x="561975" y="381000"/>
                </a:lnTo>
                <a:lnTo>
                  <a:pt x="561975" y="419100"/>
                </a:lnTo>
                <a:lnTo>
                  <a:pt x="619125" y="419100"/>
                </a:lnTo>
                <a:lnTo>
                  <a:pt x="657225" y="400050"/>
                </a:lnTo>
                <a:lnTo>
                  <a:pt x="619125" y="381000"/>
                </a:lnTo>
                <a:close/>
              </a:path>
              <a:path w="657225" h="457200">
                <a:moveTo>
                  <a:pt x="347662" y="381000"/>
                </a:moveTo>
                <a:lnTo>
                  <a:pt x="328612" y="381000"/>
                </a:lnTo>
                <a:lnTo>
                  <a:pt x="347662" y="400050"/>
                </a:lnTo>
                <a:lnTo>
                  <a:pt x="347662" y="381000"/>
                </a:lnTo>
                <a:close/>
              </a:path>
              <a:path w="657225" h="457200">
                <a:moveTo>
                  <a:pt x="542925" y="381000"/>
                </a:moveTo>
                <a:lnTo>
                  <a:pt x="347662" y="381000"/>
                </a:lnTo>
                <a:lnTo>
                  <a:pt x="347662" y="400050"/>
                </a:lnTo>
                <a:lnTo>
                  <a:pt x="542925" y="400050"/>
                </a:lnTo>
                <a:lnTo>
                  <a:pt x="542925" y="381000"/>
                </a:lnTo>
                <a:close/>
              </a:path>
              <a:path w="657225" h="457200">
                <a:moveTo>
                  <a:pt x="347662" y="0"/>
                </a:moveTo>
                <a:lnTo>
                  <a:pt x="0" y="0"/>
                </a:lnTo>
                <a:lnTo>
                  <a:pt x="0" y="38100"/>
                </a:lnTo>
                <a:lnTo>
                  <a:pt x="309562" y="38100"/>
                </a:lnTo>
                <a:lnTo>
                  <a:pt x="309562" y="19050"/>
                </a:lnTo>
                <a:lnTo>
                  <a:pt x="347662" y="19050"/>
                </a:lnTo>
                <a:lnTo>
                  <a:pt x="347662" y="0"/>
                </a:lnTo>
                <a:close/>
              </a:path>
              <a:path w="657225" h="457200">
                <a:moveTo>
                  <a:pt x="347662" y="19050"/>
                </a:moveTo>
                <a:lnTo>
                  <a:pt x="309562" y="19050"/>
                </a:lnTo>
                <a:lnTo>
                  <a:pt x="328612" y="38100"/>
                </a:lnTo>
                <a:lnTo>
                  <a:pt x="347662" y="38100"/>
                </a:lnTo>
                <a:lnTo>
                  <a:pt x="347662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2271712" y="51816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1143000" y="0"/>
                </a:moveTo>
                <a:lnTo>
                  <a:pt x="0" y="0"/>
                </a:lnTo>
                <a:lnTo>
                  <a:pt x="0" y="914399"/>
                </a:lnTo>
                <a:lnTo>
                  <a:pt x="1143000" y="914399"/>
                </a:lnTo>
                <a:lnTo>
                  <a:pt x="1143000" y="0"/>
                </a:lnTo>
                <a:close/>
              </a:path>
            </a:pathLst>
          </a:custGeom>
          <a:solidFill>
            <a:srgbClr val="4D9F3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object 11"/>
          <p:cNvSpPr/>
          <p:nvPr/>
        </p:nvSpPr>
        <p:spPr>
          <a:xfrm>
            <a:off x="2271712" y="51816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0"/>
                </a:moveTo>
                <a:lnTo>
                  <a:pt x="1143000" y="0"/>
                </a:lnTo>
                <a:lnTo>
                  <a:pt x="1143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2523733" y="4269883"/>
            <a:ext cx="397545" cy="6165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....…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object 13"/>
          <p:cNvSpPr/>
          <p:nvPr/>
        </p:nvSpPr>
        <p:spPr>
          <a:xfrm>
            <a:off x="1585912" y="3257550"/>
            <a:ext cx="657225" cy="2438400"/>
          </a:xfrm>
          <a:custGeom>
            <a:avLst/>
            <a:gdLst/>
            <a:ahLst/>
            <a:cxnLst/>
            <a:rect l="l" t="t" r="r" b="b"/>
            <a:pathLst>
              <a:path w="657225" h="2438400">
                <a:moveTo>
                  <a:pt x="542925" y="2324100"/>
                </a:moveTo>
                <a:lnTo>
                  <a:pt x="542925" y="2438399"/>
                </a:lnTo>
                <a:lnTo>
                  <a:pt x="619125" y="2400299"/>
                </a:lnTo>
                <a:lnTo>
                  <a:pt x="561975" y="2400299"/>
                </a:lnTo>
                <a:lnTo>
                  <a:pt x="561975" y="2362199"/>
                </a:lnTo>
                <a:lnTo>
                  <a:pt x="619124" y="2362199"/>
                </a:lnTo>
                <a:lnTo>
                  <a:pt x="542925" y="2324100"/>
                </a:lnTo>
                <a:close/>
              </a:path>
              <a:path w="657225" h="2438400">
                <a:moveTo>
                  <a:pt x="309563" y="19050"/>
                </a:moveTo>
                <a:lnTo>
                  <a:pt x="309563" y="2400299"/>
                </a:lnTo>
                <a:lnTo>
                  <a:pt x="542925" y="2400299"/>
                </a:lnTo>
                <a:lnTo>
                  <a:pt x="542925" y="2381249"/>
                </a:lnTo>
                <a:lnTo>
                  <a:pt x="347663" y="2381249"/>
                </a:lnTo>
                <a:lnTo>
                  <a:pt x="328613" y="2362199"/>
                </a:lnTo>
                <a:lnTo>
                  <a:pt x="347663" y="2362199"/>
                </a:lnTo>
                <a:lnTo>
                  <a:pt x="347663" y="38100"/>
                </a:lnTo>
                <a:lnTo>
                  <a:pt x="328613" y="38100"/>
                </a:lnTo>
                <a:lnTo>
                  <a:pt x="309563" y="19050"/>
                </a:lnTo>
                <a:close/>
              </a:path>
              <a:path w="657225" h="2438400">
                <a:moveTo>
                  <a:pt x="619124" y="2362199"/>
                </a:moveTo>
                <a:lnTo>
                  <a:pt x="561975" y="2362199"/>
                </a:lnTo>
                <a:lnTo>
                  <a:pt x="561975" y="2400299"/>
                </a:lnTo>
                <a:lnTo>
                  <a:pt x="619125" y="2400299"/>
                </a:lnTo>
                <a:lnTo>
                  <a:pt x="657225" y="2381249"/>
                </a:lnTo>
                <a:lnTo>
                  <a:pt x="619124" y="2362199"/>
                </a:lnTo>
                <a:close/>
              </a:path>
              <a:path w="657225" h="2438400">
                <a:moveTo>
                  <a:pt x="347663" y="2362199"/>
                </a:moveTo>
                <a:lnTo>
                  <a:pt x="328613" y="2362199"/>
                </a:lnTo>
                <a:lnTo>
                  <a:pt x="347663" y="2381249"/>
                </a:lnTo>
                <a:lnTo>
                  <a:pt x="347663" y="2362199"/>
                </a:lnTo>
                <a:close/>
              </a:path>
              <a:path w="657225" h="2438400">
                <a:moveTo>
                  <a:pt x="542925" y="2362199"/>
                </a:moveTo>
                <a:lnTo>
                  <a:pt x="347663" y="2362199"/>
                </a:lnTo>
                <a:lnTo>
                  <a:pt x="347663" y="2381249"/>
                </a:lnTo>
                <a:lnTo>
                  <a:pt x="542925" y="2381249"/>
                </a:lnTo>
                <a:lnTo>
                  <a:pt x="542925" y="2362199"/>
                </a:lnTo>
                <a:close/>
              </a:path>
              <a:path w="657225" h="2438400">
                <a:moveTo>
                  <a:pt x="347663" y="0"/>
                </a:moveTo>
                <a:lnTo>
                  <a:pt x="0" y="0"/>
                </a:lnTo>
                <a:lnTo>
                  <a:pt x="0" y="38100"/>
                </a:lnTo>
                <a:lnTo>
                  <a:pt x="309563" y="38100"/>
                </a:lnTo>
                <a:lnTo>
                  <a:pt x="309563" y="19050"/>
                </a:lnTo>
                <a:lnTo>
                  <a:pt x="347663" y="19050"/>
                </a:lnTo>
                <a:lnTo>
                  <a:pt x="347663" y="0"/>
                </a:lnTo>
                <a:close/>
              </a:path>
              <a:path w="657225" h="2438400">
                <a:moveTo>
                  <a:pt x="347663" y="19050"/>
                </a:moveTo>
                <a:lnTo>
                  <a:pt x="309563" y="19050"/>
                </a:lnTo>
                <a:lnTo>
                  <a:pt x="328613" y="38100"/>
                </a:lnTo>
                <a:lnTo>
                  <a:pt x="347663" y="38100"/>
                </a:lnTo>
                <a:lnTo>
                  <a:pt x="347663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object 14"/>
          <p:cNvSpPr/>
          <p:nvPr/>
        </p:nvSpPr>
        <p:spPr>
          <a:xfrm>
            <a:off x="4724400" y="1680904"/>
            <a:ext cx="2020887" cy="1181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object 15"/>
          <p:cNvSpPr/>
          <p:nvPr/>
        </p:nvSpPr>
        <p:spPr>
          <a:xfrm>
            <a:off x="4329112" y="2895600"/>
            <a:ext cx="2209800" cy="1292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object 16"/>
          <p:cNvSpPr/>
          <p:nvPr/>
        </p:nvSpPr>
        <p:spPr>
          <a:xfrm>
            <a:off x="4329112" y="4956175"/>
            <a:ext cx="2209800" cy="1292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bject 17"/>
          <p:cNvSpPr/>
          <p:nvPr/>
        </p:nvSpPr>
        <p:spPr>
          <a:xfrm>
            <a:off x="3429000" y="2228851"/>
            <a:ext cx="990600" cy="114300"/>
          </a:xfrm>
          <a:custGeom>
            <a:avLst/>
            <a:gdLst/>
            <a:ahLst/>
            <a:cxnLst/>
            <a:rect l="l" t="t" r="r" b="b"/>
            <a:pathLst>
              <a:path w="990600" h="114300">
                <a:moveTo>
                  <a:pt x="876300" y="76199"/>
                </a:moveTo>
                <a:lnTo>
                  <a:pt x="876300" y="114300"/>
                </a:lnTo>
                <a:lnTo>
                  <a:pt x="952500" y="76200"/>
                </a:lnTo>
                <a:lnTo>
                  <a:pt x="876300" y="76199"/>
                </a:lnTo>
                <a:close/>
              </a:path>
              <a:path w="990600" h="114300">
                <a:moveTo>
                  <a:pt x="876300" y="38099"/>
                </a:moveTo>
                <a:lnTo>
                  <a:pt x="876300" y="76199"/>
                </a:lnTo>
                <a:lnTo>
                  <a:pt x="895350" y="76200"/>
                </a:lnTo>
                <a:lnTo>
                  <a:pt x="895350" y="38100"/>
                </a:lnTo>
                <a:lnTo>
                  <a:pt x="876300" y="38099"/>
                </a:lnTo>
                <a:close/>
              </a:path>
              <a:path w="990600" h="114300">
                <a:moveTo>
                  <a:pt x="876300" y="0"/>
                </a:moveTo>
                <a:lnTo>
                  <a:pt x="876300" y="38099"/>
                </a:lnTo>
                <a:lnTo>
                  <a:pt x="895350" y="38100"/>
                </a:lnTo>
                <a:lnTo>
                  <a:pt x="895350" y="76200"/>
                </a:lnTo>
                <a:lnTo>
                  <a:pt x="952502" y="76198"/>
                </a:lnTo>
                <a:lnTo>
                  <a:pt x="990600" y="57150"/>
                </a:lnTo>
                <a:lnTo>
                  <a:pt x="876300" y="0"/>
                </a:lnTo>
                <a:close/>
              </a:path>
              <a:path w="990600" h="114300">
                <a:moveTo>
                  <a:pt x="0" y="38098"/>
                </a:moveTo>
                <a:lnTo>
                  <a:pt x="0" y="76198"/>
                </a:lnTo>
                <a:lnTo>
                  <a:pt x="876300" y="76199"/>
                </a:lnTo>
                <a:lnTo>
                  <a:pt x="87630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bject 18"/>
          <p:cNvSpPr/>
          <p:nvPr/>
        </p:nvSpPr>
        <p:spPr>
          <a:xfrm>
            <a:off x="3414712" y="3524251"/>
            <a:ext cx="990600" cy="114300"/>
          </a:xfrm>
          <a:custGeom>
            <a:avLst/>
            <a:gdLst/>
            <a:ahLst/>
            <a:cxnLst/>
            <a:rect l="l" t="t" r="r" b="b"/>
            <a:pathLst>
              <a:path w="990600" h="114300">
                <a:moveTo>
                  <a:pt x="876300" y="76199"/>
                </a:moveTo>
                <a:lnTo>
                  <a:pt x="876300" y="114300"/>
                </a:lnTo>
                <a:lnTo>
                  <a:pt x="952500" y="76200"/>
                </a:lnTo>
                <a:lnTo>
                  <a:pt x="876300" y="76199"/>
                </a:lnTo>
                <a:close/>
              </a:path>
              <a:path w="990600" h="114300">
                <a:moveTo>
                  <a:pt x="876300" y="38099"/>
                </a:moveTo>
                <a:lnTo>
                  <a:pt x="876300" y="76199"/>
                </a:lnTo>
                <a:lnTo>
                  <a:pt x="895350" y="76200"/>
                </a:lnTo>
                <a:lnTo>
                  <a:pt x="895350" y="38100"/>
                </a:lnTo>
                <a:lnTo>
                  <a:pt x="876300" y="38099"/>
                </a:lnTo>
                <a:close/>
              </a:path>
              <a:path w="990600" h="114300">
                <a:moveTo>
                  <a:pt x="876300" y="0"/>
                </a:moveTo>
                <a:lnTo>
                  <a:pt x="876300" y="38099"/>
                </a:lnTo>
                <a:lnTo>
                  <a:pt x="895350" y="38100"/>
                </a:lnTo>
                <a:lnTo>
                  <a:pt x="895350" y="76200"/>
                </a:lnTo>
                <a:lnTo>
                  <a:pt x="952502" y="76198"/>
                </a:lnTo>
                <a:lnTo>
                  <a:pt x="990600" y="57150"/>
                </a:lnTo>
                <a:lnTo>
                  <a:pt x="876300" y="0"/>
                </a:lnTo>
                <a:close/>
              </a:path>
              <a:path w="990600" h="114300">
                <a:moveTo>
                  <a:pt x="0" y="38098"/>
                </a:moveTo>
                <a:lnTo>
                  <a:pt x="0" y="76198"/>
                </a:lnTo>
                <a:lnTo>
                  <a:pt x="876300" y="76199"/>
                </a:lnTo>
                <a:lnTo>
                  <a:pt x="87630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bject 19"/>
          <p:cNvSpPr/>
          <p:nvPr/>
        </p:nvSpPr>
        <p:spPr>
          <a:xfrm>
            <a:off x="3490912" y="5505451"/>
            <a:ext cx="990600" cy="114300"/>
          </a:xfrm>
          <a:custGeom>
            <a:avLst/>
            <a:gdLst/>
            <a:ahLst/>
            <a:cxnLst/>
            <a:rect l="l" t="t" r="r" b="b"/>
            <a:pathLst>
              <a:path w="990600" h="114300">
                <a:moveTo>
                  <a:pt x="876300" y="76199"/>
                </a:moveTo>
                <a:lnTo>
                  <a:pt x="876300" y="114299"/>
                </a:lnTo>
                <a:lnTo>
                  <a:pt x="952499" y="76200"/>
                </a:lnTo>
                <a:lnTo>
                  <a:pt x="876300" y="76199"/>
                </a:lnTo>
                <a:close/>
              </a:path>
              <a:path w="990600" h="114300">
                <a:moveTo>
                  <a:pt x="876300" y="38099"/>
                </a:moveTo>
                <a:lnTo>
                  <a:pt x="876300" y="76199"/>
                </a:lnTo>
                <a:lnTo>
                  <a:pt x="895350" y="76200"/>
                </a:lnTo>
                <a:lnTo>
                  <a:pt x="895350" y="38100"/>
                </a:lnTo>
                <a:lnTo>
                  <a:pt x="876300" y="38099"/>
                </a:lnTo>
                <a:close/>
              </a:path>
              <a:path w="990600" h="114300">
                <a:moveTo>
                  <a:pt x="876300" y="0"/>
                </a:moveTo>
                <a:lnTo>
                  <a:pt x="876300" y="38099"/>
                </a:lnTo>
                <a:lnTo>
                  <a:pt x="895350" y="38100"/>
                </a:lnTo>
                <a:lnTo>
                  <a:pt x="895350" y="76200"/>
                </a:lnTo>
                <a:lnTo>
                  <a:pt x="952502" y="76198"/>
                </a:lnTo>
                <a:lnTo>
                  <a:pt x="990600" y="57150"/>
                </a:lnTo>
                <a:lnTo>
                  <a:pt x="876300" y="0"/>
                </a:lnTo>
                <a:close/>
              </a:path>
              <a:path w="990600" h="114300">
                <a:moveTo>
                  <a:pt x="0" y="38098"/>
                </a:moveTo>
                <a:lnTo>
                  <a:pt x="0" y="76198"/>
                </a:lnTo>
                <a:lnTo>
                  <a:pt x="876300" y="76199"/>
                </a:lnTo>
                <a:lnTo>
                  <a:pt x="87630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object 20"/>
          <p:cNvSpPr txBox="1"/>
          <p:nvPr/>
        </p:nvSpPr>
        <p:spPr>
          <a:xfrm>
            <a:off x="4962133" y="4257691"/>
            <a:ext cx="397545" cy="6165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....…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bject 21"/>
          <p:cNvSpPr/>
          <p:nvPr/>
        </p:nvSpPr>
        <p:spPr>
          <a:xfrm>
            <a:off x="6400800" y="1600200"/>
            <a:ext cx="533400" cy="4572000"/>
          </a:xfrm>
          <a:custGeom>
            <a:avLst/>
            <a:gdLst/>
            <a:ahLst/>
            <a:cxnLst/>
            <a:rect l="l" t="t" r="r" b="b"/>
            <a:pathLst>
              <a:path w="533400" h="4572000">
                <a:moveTo>
                  <a:pt x="0" y="0"/>
                </a:moveTo>
                <a:lnTo>
                  <a:pt x="39410" y="4131"/>
                </a:lnTo>
                <a:lnTo>
                  <a:pt x="77026" y="16131"/>
                </a:lnTo>
                <a:lnTo>
                  <a:pt x="112433" y="35411"/>
                </a:lnTo>
                <a:lnTo>
                  <a:pt x="145220" y="61381"/>
                </a:lnTo>
                <a:lnTo>
                  <a:pt x="174974" y="93452"/>
                </a:lnTo>
                <a:lnTo>
                  <a:pt x="201282" y="131036"/>
                </a:lnTo>
                <a:lnTo>
                  <a:pt x="223732" y="173541"/>
                </a:lnTo>
                <a:lnTo>
                  <a:pt x="241912" y="220380"/>
                </a:lnTo>
                <a:lnTo>
                  <a:pt x="255408" y="270962"/>
                </a:lnTo>
                <a:lnTo>
                  <a:pt x="263808" y="324698"/>
                </a:lnTo>
                <a:lnTo>
                  <a:pt x="266700" y="381000"/>
                </a:lnTo>
                <a:lnTo>
                  <a:pt x="266700" y="1905000"/>
                </a:lnTo>
                <a:lnTo>
                  <a:pt x="269591" y="1961301"/>
                </a:lnTo>
                <a:lnTo>
                  <a:pt x="277991" y="2015037"/>
                </a:lnTo>
                <a:lnTo>
                  <a:pt x="291487" y="2065619"/>
                </a:lnTo>
                <a:lnTo>
                  <a:pt x="309667" y="2112458"/>
                </a:lnTo>
                <a:lnTo>
                  <a:pt x="332117" y="2154963"/>
                </a:lnTo>
                <a:lnTo>
                  <a:pt x="358425" y="2192546"/>
                </a:lnTo>
                <a:lnTo>
                  <a:pt x="388179" y="2224618"/>
                </a:lnTo>
                <a:lnTo>
                  <a:pt x="420966" y="2250588"/>
                </a:lnTo>
                <a:lnTo>
                  <a:pt x="456373" y="2269868"/>
                </a:lnTo>
                <a:lnTo>
                  <a:pt x="493989" y="2281869"/>
                </a:lnTo>
                <a:lnTo>
                  <a:pt x="533400" y="2286000"/>
                </a:lnTo>
                <a:lnTo>
                  <a:pt x="493989" y="2290131"/>
                </a:lnTo>
                <a:lnTo>
                  <a:pt x="456373" y="2302131"/>
                </a:lnTo>
                <a:lnTo>
                  <a:pt x="420966" y="2321411"/>
                </a:lnTo>
                <a:lnTo>
                  <a:pt x="388179" y="2347381"/>
                </a:lnTo>
                <a:lnTo>
                  <a:pt x="358425" y="2379453"/>
                </a:lnTo>
                <a:lnTo>
                  <a:pt x="332117" y="2417036"/>
                </a:lnTo>
                <a:lnTo>
                  <a:pt x="309667" y="2459541"/>
                </a:lnTo>
                <a:lnTo>
                  <a:pt x="291487" y="2506380"/>
                </a:lnTo>
                <a:lnTo>
                  <a:pt x="277991" y="2556962"/>
                </a:lnTo>
                <a:lnTo>
                  <a:pt x="269591" y="2610698"/>
                </a:lnTo>
                <a:lnTo>
                  <a:pt x="266700" y="2667000"/>
                </a:lnTo>
                <a:lnTo>
                  <a:pt x="266700" y="4191000"/>
                </a:lnTo>
                <a:lnTo>
                  <a:pt x="263808" y="4247301"/>
                </a:lnTo>
                <a:lnTo>
                  <a:pt x="255408" y="4301038"/>
                </a:lnTo>
                <a:lnTo>
                  <a:pt x="241912" y="4351620"/>
                </a:lnTo>
                <a:lnTo>
                  <a:pt x="223732" y="4398458"/>
                </a:lnTo>
                <a:lnTo>
                  <a:pt x="201282" y="4440964"/>
                </a:lnTo>
                <a:lnTo>
                  <a:pt x="174974" y="4478547"/>
                </a:lnTo>
                <a:lnTo>
                  <a:pt x="145220" y="4510618"/>
                </a:lnTo>
                <a:lnTo>
                  <a:pt x="112433" y="4536589"/>
                </a:lnTo>
                <a:lnTo>
                  <a:pt x="77026" y="4555868"/>
                </a:lnTo>
                <a:lnTo>
                  <a:pt x="39410" y="4567869"/>
                </a:ln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object 22"/>
          <p:cNvSpPr/>
          <p:nvPr/>
        </p:nvSpPr>
        <p:spPr>
          <a:xfrm>
            <a:off x="442912" y="28956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1142999" y="0"/>
                </a:moveTo>
                <a:lnTo>
                  <a:pt x="0" y="0"/>
                </a:lnTo>
                <a:lnTo>
                  <a:pt x="0" y="914400"/>
                </a:lnTo>
                <a:lnTo>
                  <a:pt x="1142999" y="914400"/>
                </a:lnTo>
                <a:lnTo>
                  <a:pt x="1142999" y="0"/>
                </a:lnTo>
                <a:close/>
              </a:path>
            </a:pathLst>
          </a:custGeom>
          <a:solidFill>
            <a:srgbClr val="ECAB2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object 23"/>
          <p:cNvSpPr/>
          <p:nvPr/>
        </p:nvSpPr>
        <p:spPr>
          <a:xfrm>
            <a:off x="442912" y="28956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0" y="0"/>
                </a:moveTo>
                <a:lnTo>
                  <a:pt x="1143000" y="0"/>
                </a:lnTo>
                <a:lnTo>
                  <a:pt x="1143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object 24"/>
          <p:cNvSpPr txBox="1"/>
          <p:nvPr/>
        </p:nvSpPr>
        <p:spPr>
          <a:xfrm>
            <a:off x="318453" y="2294635"/>
            <a:ext cx="1372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features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4484052" y="1435100"/>
            <a:ext cx="365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.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g.</a:t>
            </a:r>
          </a:p>
        </p:txBody>
      </p:sp>
      <p:sp>
        <p:nvSpPr>
          <p:cNvPr id="30" name="object 26"/>
          <p:cNvSpPr txBox="1"/>
          <p:nvPr/>
        </p:nvSpPr>
        <p:spPr>
          <a:xfrm>
            <a:off x="6894234" y="3132835"/>
            <a:ext cx="2154320" cy="289630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0200" marR="631190" lvl="0" indent="-635" algn="ctr" defTabSz="914400" rtl="0" eaLnBrk="1" fontAlgn="auto" latinLnBrk="0" hangingPunct="1">
              <a:lnSpc>
                <a:spcPct val="1004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Take </a:t>
            </a:r>
            <a:r>
              <a:rPr kumimoji="0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the  </a:t>
            </a:r>
            <a:r>
              <a:rPr kumimoji="0" sz="24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</a:t>
            </a:r>
            <a:r>
              <a:rPr kumimoji="0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r>
              <a:rPr kumimoji="0" sz="24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jori</a:t>
            </a:r>
            <a:r>
              <a:rPr kumimoji="0" sz="240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</a:t>
            </a:r>
            <a:r>
              <a:rPr kumimoji="0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y  </a:t>
            </a:r>
            <a:r>
              <a:rPr kumimoji="0" sz="240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vote</a:t>
            </a:r>
            <a:endParaRPr kumimoji="0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i.e. </a:t>
            </a:r>
            <a:r>
              <a:rPr kumimoji="0" sz="180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Refit </a:t>
            </a:r>
            <a:r>
              <a:rPr kumimoji="0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the model</a:t>
            </a:r>
            <a:r>
              <a:rPr kumimoji="0" sz="180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to  </a:t>
            </a:r>
            <a:r>
              <a:rPr kumimoji="0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each </a:t>
            </a:r>
            <a:r>
              <a:rPr kumimoji="0" sz="180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bootstrap  dataset, </a:t>
            </a:r>
            <a:r>
              <a:rPr kumimoji="0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and </a:t>
            </a:r>
            <a:r>
              <a:rPr kumimoji="0" sz="18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then  </a:t>
            </a:r>
            <a:r>
              <a:rPr kumimoji="0" sz="180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examine </a:t>
            </a:r>
            <a:r>
              <a:rPr kumimoji="0" sz="18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the </a:t>
            </a:r>
            <a:r>
              <a:rPr kumimoji="0" sz="180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behavior  over </a:t>
            </a:r>
            <a:r>
              <a:rPr kumimoji="0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the B</a:t>
            </a:r>
            <a:r>
              <a:rPr kumimoji="0" lang="en-US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replications.</a:t>
            </a:r>
            <a:endParaRPr kumimoji="0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30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E.g. Predict </a:t>
            </a:r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by </a:t>
            </a:r>
            <a:r>
              <a:rPr lang="en-US" altLang="zh-CN" spc="-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Hard</a:t>
            </a:r>
            <a:r>
              <a:rPr lang="en-US" altLang="zh-CN" spc="-80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voting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2FF8A55-1D73-4623-AF6B-9D0CF02E99C0}"/>
              </a:ext>
            </a:extLst>
          </p:cNvPr>
          <p:cNvSpPr/>
          <p:nvPr/>
        </p:nvSpPr>
        <p:spPr>
          <a:xfrm>
            <a:off x="1037024" y="1821447"/>
            <a:ext cx="7374482" cy="3944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240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Decision Boundary</a:t>
            </a:r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Comparison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FE8103E-AA78-4258-8093-AA587F6EB1FD}"/>
              </a:ext>
            </a:extLst>
          </p:cNvPr>
          <p:cNvSpPr/>
          <p:nvPr/>
        </p:nvSpPr>
        <p:spPr>
          <a:xfrm>
            <a:off x="0" y="1830760"/>
            <a:ext cx="9127067" cy="3511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74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0" dirty="0">
                <a:ea typeface="+mn-ea"/>
                <a:cs typeface="+mn-ea"/>
                <a:sym typeface="+mn-lt"/>
              </a:rPr>
              <a:t>Peculiarities </a:t>
            </a:r>
            <a:r>
              <a:rPr lang="en-US" altLang="zh-CN" dirty="0">
                <a:ea typeface="+mn-ea"/>
                <a:cs typeface="+mn-ea"/>
                <a:sym typeface="+mn-lt"/>
              </a:rPr>
              <a:t>of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Bagging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Model Instability is good when bagging</a:t>
            </a:r>
          </a:p>
          <a:p>
            <a:pPr lvl="1"/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The more variable (unstable) the basic model is, the more improvement can potentially be obtained</a:t>
            </a:r>
          </a:p>
          <a:p>
            <a:pPr lvl="1"/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Low-variability methods (e.g. LDA) improve less than High-variability methods (e.g. decision trees)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15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256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4" y="435505"/>
            <a:ext cx="8244417" cy="871006"/>
          </a:xfrm>
        </p:spPr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Recap: Bias-Variance Tradeoff / Model Selection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39C914B-494C-4203-8ABB-1B746DFDF58A}"/>
              </a:ext>
            </a:extLst>
          </p:cNvPr>
          <p:cNvSpPr/>
          <p:nvPr/>
        </p:nvSpPr>
        <p:spPr>
          <a:xfrm>
            <a:off x="1719568" y="1271873"/>
            <a:ext cx="5584622" cy="3944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621D39-7CE6-496A-B4C7-F0DF420B4014}"/>
              </a:ext>
            </a:extLst>
          </p:cNvPr>
          <p:cNvGrpSpPr/>
          <p:nvPr/>
        </p:nvGrpSpPr>
        <p:grpSpPr>
          <a:xfrm>
            <a:off x="977835" y="3155791"/>
            <a:ext cx="2020445" cy="1125304"/>
            <a:chOff x="792227" y="3046412"/>
            <a:chExt cx="2020445" cy="1125304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A98BF16-E869-4653-8928-23C52B494567}"/>
                </a:ext>
              </a:extLst>
            </p:cNvPr>
            <p:cNvSpPr txBox="1"/>
            <p:nvPr/>
          </p:nvSpPr>
          <p:spPr>
            <a:xfrm>
              <a:off x="792227" y="3851115"/>
              <a:ext cx="1647952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i="1" spc="-5" dirty="0">
                  <a:solidFill>
                    <a:srgbClr val="0000FF"/>
                  </a:solidFill>
                  <a:cs typeface="+mn-ea"/>
                  <a:sym typeface="+mn-lt"/>
                </a:rPr>
                <a:t>underfit</a:t>
              </a:r>
              <a:r>
                <a:rPr sz="2000" i="1" spc="-60" dirty="0">
                  <a:solidFill>
                    <a:srgbClr val="0000FF"/>
                  </a:solidFill>
                  <a:cs typeface="+mn-ea"/>
                  <a:sym typeface="+mn-lt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cs typeface="+mn-ea"/>
                  <a:sym typeface="+mn-lt"/>
                </a:rPr>
                <a:t>region</a:t>
              </a:r>
              <a:endParaRPr sz="2000" dirty="0">
                <a:cs typeface="+mn-ea"/>
                <a:sym typeface="+mn-lt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61CD073-61A0-40AB-B21A-EC2A3274B36E}"/>
                </a:ext>
              </a:extLst>
            </p:cNvPr>
            <p:cNvSpPr/>
            <p:nvPr/>
          </p:nvSpPr>
          <p:spPr>
            <a:xfrm>
              <a:off x="2124967" y="3046412"/>
              <a:ext cx="687705" cy="765175"/>
            </a:xfrm>
            <a:custGeom>
              <a:avLst/>
              <a:gdLst/>
              <a:ahLst/>
              <a:cxnLst/>
              <a:rect l="l" t="t" r="r" b="b"/>
              <a:pathLst>
                <a:path w="687705" h="765175">
                  <a:moveTo>
                    <a:pt x="648812" y="33563"/>
                  </a:moveTo>
                  <a:lnTo>
                    <a:pt x="0" y="756538"/>
                  </a:lnTo>
                  <a:lnTo>
                    <a:pt x="9461" y="765022"/>
                  </a:lnTo>
                  <a:lnTo>
                    <a:pt x="658264" y="42044"/>
                  </a:lnTo>
                  <a:lnTo>
                    <a:pt x="648812" y="33563"/>
                  </a:lnTo>
                  <a:close/>
                </a:path>
                <a:path w="687705" h="765175">
                  <a:moveTo>
                    <a:pt x="680850" y="24104"/>
                  </a:moveTo>
                  <a:lnTo>
                    <a:pt x="657301" y="24104"/>
                  </a:lnTo>
                  <a:lnTo>
                    <a:pt x="666750" y="32588"/>
                  </a:lnTo>
                  <a:lnTo>
                    <a:pt x="658264" y="42044"/>
                  </a:lnTo>
                  <a:lnTo>
                    <a:pt x="672439" y="54762"/>
                  </a:lnTo>
                  <a:lnTo>
                    <a:pt x="680850" y="24104"/>
                  </a:lnTo>
                  <a:close/>
                </a:path>
                <a:path w="687705" h="765175">
                  <a:moveTo>
                    <a:pt x="657301" y="24104"/>
                  </a:moveTo>
                  <a:lnTo>
                    <a:pt x="648812" y="33563"/>
                  </a:lnTo>
                  <a:lnTo>
                    <a:pt x="658264" y="42044"/>
                  </a:lnTo>
                  <a:lnTo>
                    <a:pt x="666750" y="32588"/>
                  </a:lnTo>
                  <a:lnTo>
                    <a:pt x="657301" y="24104"/>
                  </a:lnTo>
                  <a:close/>
                </a:path>
                <a:path w="687705" h="765175">
                  <a:moveTo>
                    <a:pt x="687463" y="0"/>
                  </a:moveTo>
                  <a:lnTo>
                    <a:pt x="634631" y="20840"/>
                  </a:lnTo>
                  <a:lnTo>
                    <a:pt x="648812" y="33563"/>
                  </a:lnTo>
                  <a:lnTo>
                    <a:pt x="657301" y="24104"/>
                  </a:lnTo>
                  <a:lnTo>
                    <a:pt x="680850" y="24104"/>
                  </a:lnTo>
                  <a:lnTo>
                    <a:pt x="68746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35B2DB8-0780-4CA8-A439-D4E1FCD61C2A}"/>
              </a:ext>
            </a:extLst>
          </p:cNvPr>
          <p:cNvGrpSpPr/>
          <p:nvPr/>
        </p:nvGrpSpPr>
        <p:grpSpPr>
          <a:xfrm>
            <a:off x="6435357" y="3265169"/>
            <a:ext cx="1978150" cy="1015926"/>
            <a:chOff x="6373622" y="3155791"/>
            <a:chExt cx="1978150" cy="1015926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B94E9B69-AF9C-4668-BF20-0B647E94E86E}"/>
                </a:ext>
              </a:extLst>
            </p:cNvPr>
            <p:cNvSpPr txBox="1"/>
            <p:nvPr/>
          </p:nvSpPr>
          <p:spPr>
            <a:xfrm>
              <a:off x="6703821" y="3851116"/>
              <a:ext cx="1647951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i="1" spc="-5" dirty="0">
                  <a:solidFill>
                    <a:srgbClr val="0000FF"/>
                  </a:solidFill>
                  <a:cs typeface="+mn-ea"/>
                  <a:sym typeface="+mn-lt"/>
                </a:rPr>
                <a:t>overfit</a:t>
              </a:r>
              <a:r>
                <a:rPr sz="2000" i="1" spc="-50" dirty="0">
                  <a:solidFill>
                    <a:srgbClr val="0000FF"/>
                  </a:solidFill>
                  <a:cs typeface="+mn-ea"/>
                  <a:sym typeface="+mn-lt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cs typeface="+mn-ea"/>
                  <a:sym typeface="+mn-lt"/>
                </a:rPr>
                <a:t>region</a:t>
              </a:r>
              <a:endParaRPr sz="2000" dirty="0">
                <a:cs typeface="+mn-ea"/>
                <a:sym typeface="+mn-lt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B61186F6-B3E2-4F7E-857E-43ECF1047CCB}"/>
                </a:ext>
              </a:extLst>
            </p:cNvPr>
            <p:cNvSpPr/>
            <p:nvPr/>
          </p:nvSpPr>
          <p:spPr>
            <a:xfrm>
              <a:off x="6373622" y="3155791"/>
              <a:ext cx="782320" cy="675640"/>
            </a:xfrm>
            <a:custGeom>
              <a:avLst/>
              <a:gdLst/>
              <a:ahLst/>
              <a:cxnLst/>
              <a:rect l="l" t="t" r="r" b="b"/>
              <a:pathLst>
                <a:path w="782320" h="675639">
                  <a:moveTo>
                    <a:pt x="42620" y="28372"/>
                  </a:moveTo>
                  <a:lnTo>
                    <a:pt x="34322" y="37992"/>
                  </a:lnTo>
                  <a:lnTo>
                    <a:pt x="773417" y="675589"/>
                  </a:lnTo>
                  <a:lnTo>
                    <a:pt x="781710" y="665975"/>
                  </a:lnTo>
                  <a:lnTo>
                    <a:pt x="42620" y="28372"/>
                  </a:lnTo>
                  <a:close/>
                </a:path>
                <a:path w="782320" h="675639">
                  <a:moveTo>
                    <a:pt x="0" y="0"/>
                  </a:moveTo>
                  <a:lnTo>
                    <a:pt x="21882" y="52412"/>
                  </a:lnTo>
                  <a:lnTo>
                    <a:pt x="34322" y="37992"/>
                  </a:lnTo>
                  <a:lnTo>
                    <a:pt x="24701" y="29692"/>
                  </a:lnTo>
                  <a:lnTo>
                    <a:pt x="33007" y="20078"/>
                  </a:lnTo>
                  <a:lnTo>
                    <a:pt x="49775" y="20078"/>
                  </a:lnTo>
                  <a:lnTo>
                    <a:pt x="55067" y="13944"/>
                  </a:lnTo>
                  <a:lnTo>
                    <a:pt x="0" y="0"/>
                  </a:lnTo>
                  <a:close/>
                </a:path>
                <a:path w="782320" h="675639">
                  <a:moveTo>
                    <a:pt x="33007" y="20078"/>
                  </a:moveTo>
                  <a:lnTo>
                    <a:pt x="24701" y="29692"/>
                  </a:lnTo>
                  <a:lnTo>
                    <a:pt x="34322" y="37992"/>
                  </a:lnTo>
                  <a:lnTo>
                    <a:pt x="42620" y="28372"/>
                  </a:lnTo>
                  <a:lnTo>
                    <a:pt x="33007" y="20078"/>
                  </a:lnTo>
                  <a:close/>
                </a:path>
                <a:path w="782320" h="675639">
                  <a:moveTo>
                    <a:pt x="49775" y="20078"/>
                  </a:moveTo>
                  <a:lnTo>
                    <a:pt x="33007" y="20078"/>
                  </a:lnTo>
                  <a:lnTo>
                    <a:pt x="42620" y="28372"/>
                  </a:lnTo>
                  <a:lnTo>
                    <a:pt x="49775" y="2007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>
                <a:cs typeface="+mn-ea"/>
                <a:sym typeface="+mn-lt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8E00CD9-973B-40A5-82C1-FF50A25C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5245682"/>
            <a:ext cx="8412480" cy="12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0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17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C5F557F-8498-4128-89EA-7E7067012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" y="1321662"/>
            <a:ext cx="8601343" cy="47458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F8046AD-F097-4FC2-B350-C85FB1C145E7}"/>
              </a:ext>
            </a:extLst>
          </p:cNvPr>
          <p:cNvSpPr txBox="1"/>
          <p:nvPr/>
        </p:nvSpPr>
        <p:spPr>
          <a:xfrm>
            <a:off x="192444" y="3839581"/>
            <a:ext cx="2836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A complex model will have large variance. We can average complex models to reduce variance.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60992E4-C4E3-43F0-85E2-983943D8DCDE}"/>
              </a:ext>
            </a:extLst>
          </p:cNvPr>
          <p:cNvSpPr/>
          <p:nvPr/>
        </p:nvSpPr>
        <p:spPr>
          <a:xfrm>
            <a:off x="6064583" y="3998599"/>
            <a:ext cx="3079417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marR="30480">
              <a:lnSpc>
                <a:spcPts val="2810"/>
              </a:lnSpc>
              <a:spcBef>
                <a:spcPts val="250"/>
              </a:spcBef>
            </a:pPr>
            <a:r>
              <a:rPr lang="en-US" altLang="zh-CN" sz="2400" spc="-5" dirty="0">
                <a:cs typeface="+mn-ea"/>
                <a:sym typeface="+mn-lt"/>
              </a:rPr>
              <a:t>If </a:t>
            </a:r>
            <a:r>
              <a:rPr lang="en-US" altLang="zh-CN" sz="2400" spc="-15" dirty="0">
                <a:cs typeface="+mn-ea"/>
                <a:sym typeface="+mn-lt"/>
              </a:rPr>
              <a:t>we </a:t>
            </a:r>
            <a:r>
              <a:rPr lang="en-US" altLang="zh-CN" sz="2400" spc="-25" dirty="0">
                <a:cs typeface="+mn-ea"/>
                <a:sym typeface="+mn-lt"/>
              </a:rPr>
              <a:t>average </a:t>
            </a:r>
            <a:r>
              <a:rPr lang="en-US" altLang="zh-CN" sz="2400" spc="-5" dirty="0">
                <a:cs typeface="+mn-ea"/>
                <a:sym typeface="+mn-lt"/>
              </a:rPr>
              <a:t>all the </a:t>
            </a:r>
            <a:r>
              <a:rPr lang="zh-CN" altLang="en-US" sz="2400" spc="-365" dirty="0">
                <a:cs typeface="+mn-ea"/>
                <a:sym typeface="+mn-lt"/>
              </a:rPr>
              <a:t>𝑓</a:t>
            </a:r>
            <a:r>
              <a:rPr lang="en-US" altLang="zh-CN" sz="2400" spc="-365" baseline="-25000" dirty="0">
                <a:cs typeface="+mn-ea"/>
                <a:sym typeface="+mn-lt"/>
              </a:rPr>
              <a:t>1 </a:t>
            </a:r>
            <a:r>
              <a:rPr lang="en-US" altLang="zh-CN" sz="2400" spc="-365" dirty="0">
                <a:cs typeface="+mn-ea"/>
                <a:sym typeface="+mn-lt"/>
              </a:rPr>
              <a:t>,</a:t>
            </a:r>
            <a:r>
              <a:rPr lang="zh-CN" altLang="en-US" sz="2400" spc="-365" dirty="0">
                <a:cs typeface="+mn-ea"/>
                <a:sym typeface="+mn-lt"/>
              </a:rPr>
              <a:t>    </a:t>
            </a:r>
            <a:r>
              <a:rPr lang="en-US" altLang="zh-CN" sz="2400" spc="-5" dirty="0">
                <a:cs typeface="+mn-ea"/>
                <a:sym typeface="+mn-lt"/>
              </a:rPr>
              <a:t>is it close </a:t>
            </a:r>
            <a:r>
              <a:rPr lang="en-US" altLang="zh-CN" sz="2400" spc="-15" dirty="0">
                <a:cs typeface="+mn-ea"/>
                <a:sym typeface="+mn-lt"/>
              </a:rPr>
              <a:t>to</a:t>
            </a:r>
            <a:r>
              <a:rPr lang="zh-CN" altLang="en-US" sz="2400" spc="-365" dirty="0">
                <a:cs typeface="+mn-ea"/>
                <a:sym typeface="+mn-lt"/>
              </a:rPr>
              <a:t>𝑓</a:t>
            </a:r>
            <a:r>
              <a:rPr lang="en-US" altLang="zh-CN" sz="2400" spc="-365" baseline="30000" dirty="0">
                <a:cs typeface="+mn-ea"/>
                <a:sym typeface="+mn-lt"/>
              </a:rPr>
              <a:t>*</a:t>
            </a:r>
            <a:endParaRPr lang="en-US" altLang="zh-CN" sz="2400" spc="-1402" baseline="27777" dirty="0"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BB7BD69-6457-4660-8C99-7BDFA700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5014903"/>
            <a:ext cx="1763027" cy="72030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4" y="435505"/>
            <a:ext cx="8244417" cy="871006"/>
          </a:xfrm>
        </p:spPr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Recap: Bias-Variance Tradeoff / Model Selection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240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0" y="344807"/>
            <a:ext cx="9338310" cy="585111"/>
          </a:xfrm>
        </p:spPr>
        <p:txBody>
          <a:bodyPr/>
          <a:lstStyle/>
          <a:p>
            <a:r>
              <a:rPr lang="en-US" altLang="zh-CN" sz="3600" dirty="0">
                <a:ea typeface="+mn-ea"/>
                <a:cs typeface="+mn-ea"/>
                <a:sym typeface="+mn-lt"/>
              </a:rPr>
              <a:t>Bagging: an example with simulated data</a:t>
            </a:r>
            <a:endParaRPr lang="zh-CN" altLang="en-US" sz="3600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N = 30 training samples,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two classes and p = 5 features,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Each feature N(0, 1) distribution and pairwise correlation .95  Response Y generated according to: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Test sample size of 2000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Fit classification trees to training set and bootstrap samples  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B = 200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58" y="3348984"/>
            <a:ext cx="6014502" cy="3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313201" y="1660652"/>
            <a:ext cx="1723943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Notice the 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bootstrap  trees are 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different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than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original 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tree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7050199" y="459739"/>
            <a:ext cx="15881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994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Five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features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highly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correlated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with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each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other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7050199" y="1553971"/>
            <a:ext cx="15786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cs typeface="+mn-ea"/>
                <a:sym typeface="Wingdings" panose="05000000000000000000" pitchFamily="2" charset="2"/>
              </a:rPr>
              <a:t>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No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clear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difference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with  picking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up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which 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feature to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split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7050199" y="2925571"/>
            <a:ext cx="154368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cs typeface="+mn-ea"/>
                <a:sym typeface="Wingdings" panose="05000000000000000000" pitchFamily="2" charset="2"/>
              </a:rPr>
              <a:t>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Small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298450" marR="5080" lvl="0" indent="0" algn="l" defTabSz="914400" rtl="0" eaLnBrk="1" fontAlgn="auto" latinLnBrk="0" hangingPunct="1">
              <a:lnSpc>
                <a:spcPct val="997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changes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in  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training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set will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result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in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different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tree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7050199" y="4842764"/>
            <a:ext cx="1565910" cy="14033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5080" lvl="0" indent="-285750" algn="l" defTabSz="914400" rtl="0" eaLnBrk="1" fontAlgn="auto" latinLnBrk="0" hangingPunct="1">
              <a:lnSpc>
                <a:spcPct val="1006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cs typeface="+mn-ea"/>
                <a:sym typeface="Wingdings" panose="05000000000000000000" pitchFamily="2" charset="2"/>
              </a:rPr>
              <a:t>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 But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these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trees are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actually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quite  similar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for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object 2"/>
          <p:cNvSpPr/>
          <p:nvPr/>
        </p:nvSpPr>
        <p:spPr>
          <a:xfrm>
            <a:off x="2460574" y="249058"/>
            <a:ext cx="3949891" cy="6555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36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ts val="3780"/>
              </a:lnSpc>
              <a:spcBef>
                <a:spcPts val="100"/>
              </a:spcBef>
            </a:pPr>
            <a:r>
              <a:rPr lang="en-US" altLang="zh-CN" dirty="0">
                <a:ea typeface="+mn-ea"/>
                <a:cs typeface="+mn-ea"/>
                <a:sym typeface="+mn-lt"/>
              </a:rPr>
              <a:t>Course Content Plan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462028" y="1502426"/>
            <a:ext cx="4757420" cy="21990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66725" marR="0" lvl="0" indent="-454025" algn="l" defTabSz="914400" rtl="0" eaLnBrk="1" fontAlgn="auto" latinLnBrk="0" hangingPunct="1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"/>
              <a:tabLst>
                <a:tab pos="466725" algn="l"/>
              </a:tabLst>
              <a:defRPr/>
            </a:pP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Regression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(supervised)</a:t>
            </a:r>
          </a:p>
          <a:p>
            <a:pPr marL="466725" marR="0" lvl="0" indent="-454025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"/>
              <a:tabLst>
                <a:tab pos="466725" algn="l"/>
              </a:tabLst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cs typeface="+mn-ea"/>
                <a:sym typeface="+mn-lt"/>
              </a:rPr>
              <a:t>Classification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cs typeface="+mn-ea"/>
                <a:sym typeface="+mn-lt"/>
              </a:rPr>
              <a:t>(supervised)</a:t>
            </a:r>
          </a:p>
          <a:p>
            <a:pPr marL="466725" marR="0" lvl="0" indent="-45402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466725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Unsupervised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models</a:t>
            </a:r>
          </a:p>
          <a:p>
            <a:pPr marL="466725" marR="0" lvl="0" indent="-454025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"/>
              <a:tabLst>
                <a:tab pos="466725" algn="l"/>
              </a:tabLst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CE2CDA"/>
                </a:solidFill>
                <a:effectLst/>
                <a:uLnTx/>
                <a:uFillTx/>
                <a:cs typeface="+mn-ea"/>
                <a:sym typeface="+mn-lt"/>
              </a:rPr>
              <a:t>Learning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CE2CD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CE2CDA"/>
                </a:solidFill>
                <a:effectLst/>
                <a:uLnTx/>
                <a:uFillTx/>
                <a:cs typeface="+mn-ea"/>
                <a:sym typeface="+mn-lt"/>
              </a:rPr>
              <a:t>theory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462028" y="4266961"/>
            <a:ext cx="33451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725" marR="0" lvl="0" indent="-45402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466725" algn="l"/>
              </a:tabLst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Graphical</a:t>
            </a:r>
            <a:r>
              <a:rPr kumimoji="0" sz="3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models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462028" y="5345954"/>
            <a:ext cx="4335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0" lvl="0" indent="-36322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96875"/>
              <a:buFont typeface="Wingdings"/>
              <a:buChar char=""/>
              <a:tabLst>
                <a:tab pos="375920" algn="l"/>
              </a:tabLst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Reinforcement</a:t>
            </a:r>
            <a:r>
              <a:rPr kumimoji="0" sz="3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Learning</a:t>
            </a:r>
          </a:p>
        </p:txBody>
      </p:sp>
      <p:sp>
        <p:nvSpPr>
          <p:cNvPr id="10" name="object 9"/>
          <p:cNvSpPr/>
          <p:nvPr/>
        </p:nvSpPr>
        <p:spPr>
          <a:xfrm>
            <a:off x="5437233" y="1442611"/>
            <a:ext cx="2077085" cy="569595"/>
          </a:xfrm>
          <a:custGeom>
            <a:avLst/>
            <a:gdLst/>
            <a:ahLst/>
            <a:cxnLst/>
            <a:rect l="l" t="t" r="r" b="b"/>
            <a:pathLst>
              <a:path w="2077084" h="569594">
                <a:moveTo>
                  <a:pt x="284529" y="0"/>
                </a:moveTo>
                <a:lnTo>
                  <a:pt x="0" y="284532"/>
                </a:lnTo>
                <a:lnTo>
                  <a:pt x="284529" y="569062"/>
                </a:lnTo>
                <a:lnTo>
                  <a:pt x="284529" y="426796"/>
                </a:lnTo>
                <a:lnTo>
                  <a:pt x="2076891" y="426796"/>
                </a:lnTo>
                <a:lnTo>
                  <a:pt x="2076891" y="142265"/>
                </a:lnTo>
                <a:lnTo>
                  <a:pt x="284529" y="142265"/>
                </a:lnTo>
                <a:lnTo>
                  <a:pt x="2845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37232" y="1442611"/>
            <a:ext cx="2077085" cy="569595"/>
          </a:xfrm>
          <a:custGeom>
            <a:avLst/>
            <a:gdLst/>
            <a:ahLst/>
            <a:cxnLst/>
            <a:rect l="l" t="t" r="r" b="b"/>
            <a:pathLst>
              <a:path w="2077084" h="569594">
                <a:moveTo>
                  <a:pt x="2076892" y="142266"/>
                </a:moveTo>
                <a:lnTo>
                  <a:pt x="284530" y="142266"/>
                </a:lnTo>
                <a:lnTo>
                  <a:pt x="284530" y="0"/>
                </a:lnTo>
                <a:lnTo>
                  <a:pt x="0" y="284532"/>
                </a:lnTo>
                <a:lnTo>
                  <a:pt x="284530" y="569063"/>
                </a:lnTo>
                <a:lnTo>
                  <a:pt x="284530" y="426796"/>
                </a:lnTo>
                <a:lnTo>
                  <a:pt x="2076892" y="426796"/>
                </a:lnTo>
                <a:lnTo>
                  <a:pt x="2076892" y="142266"/>
                </a:lnTo>
                <a:close/>
              </a:path>
            </a:pathLst>
          </a:custGeom>
          <a:ln w="12700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5757443" y="1564402"/>
            <a:ext cx="1579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is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continuous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5437233" y="2109313"/>
            <a:ext cx="2077085" cy="584835"/>
          </a:xfrm>
          <a:custGeom>
            <a:avLst/>
            <a:gdLst/>
            <a:ahLst/>
            <a:cxnLst/>
            <a:rect l="l" t="t" r="r" b="b"/>
            <a:pathLst>
              <a:path w="2077084" h="584835">
                <a:moveTo>
                  <a:pt x="273909" y="0"/>
                </a:moveTo>
                <a:lnTo>
                  <a:pt x="0" y="292376"/>
                </a:lnTo>
                <a:lnTo>
                  <a:pt x="273909" y="584752"/>
                </a:lnTo>
                <a:lnTo>
                  <a:pt x="273909" y="438564"/>
                </a:lnTo>
                <a:lnTo>
                  <a:pt x="2076891" y="438564"/>
                </a:lnTo>
                <a:lnTo>
                  <a:pt x="2076891" y="146188"/>
                </a:lnTo>
                <a:lnTo>
                  <a:pt x="273909" y="146188"/>
                </a:lnTo>
                <a:lnTo>
                  <a:pt x="2739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5437232" y="2109313"/>
            <a:ext cx="2077085" cy="584835"/>
          </a:xfrm>
          <a:custGeom>
            <a:avLst/>
            <a:gdLst/>
            <a:ahLst/>
            <a:cxnLst/>
            <a:rect l="l" t="t" r="r" b="b"/>
            <a:pathLst>
              <a:path w="2077084" h="584835">
                <a:moveTo>
                  <a:pt x="2076892" y="146188"/>
                </a:moveTo>
                <a:lnTo>
                  <a:pt x="273909" y="146188"/>
                </a:lnTo>
                <a:lnTo>
                  <a:pt x="273909" y="0"/>
                </a:lnTo>
                <a:lnTo>
                  <a:pt x="0" y="292377"/>
                </a:lnTo>
                <a:lnTo>
                  <a:pt x="273909" y="584753"/>
                </a:lnTo>
                <a:lnTo>
                  <a:pt x="273909" y="438564"/>
                </a:lnTo>
                <a:lnTo>
                  <a:pt x="2076892" y="438564"/>
                </a:lnTo>
                <a:lnTo>
                  <a:pt x="2076892" y="146188"/>
                </a:lnTo>
                <a:close/>
              </a:path>
            </a:pathLst>
          </a:custGeom>
          <a:ln w="12700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903758" y="2238009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is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discrete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5437233" y="2724737"/>
            <a:ext cx="2077085" cy="673735"/>
          </a:xfrm>
          <a:custGeom>
            <a:avLst/>
            <a:gdLst/>
            <a:ahLst/>
            <a:cxnLst/>
            <a:rect l="l" t="t" r="r" b="b"/>
            <a:pathLst>
              <a:path w="2077084" h="673735">
                <a:moveTo>
                  <a:pt x="336694" y="0"/>
                </a:moveTo>
                <a:lnTo>
                  <a:pt x="0" y="336698"/>
                </a:lnTo>
                <a:lnTo>
                  <a:pt x="336694" y="673394"/>
                </a:lnTo>
                <a:lnTo>
                  <a:pt x="336694" y="505045"/>
                </a:lnTo>
                <a:lnTo>
                  <a:pt x="2076891" y="505045"/>
                </a:lnTo>
                <a:lnTo>
                  <a:pt x="2076891" y="168347"/>
                </a:lnTo>
                <a:lnTo>
                  <a:pt x="336694" y="168347"/>
                </a:lnTo>
                <a:lnTo>
                  <a:pt x="33669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5437232" y="2724737"/>
            <a:ext cx="2077085" cy="673735"/>
          </a:xfrm>
          <a:custGeom>
            <a:avLst/>
            <a:gdLst/>
            <a:ahLst/>
            <a:cxnLst/>
            <a:rect l="l" t="t" r="r" b="b"/>
            <a:pathLst>
              <a:path w="2077084" h="673735">
                <a:moveTo>
                  <a:pt x="2076892" y="168348"/>
                </a:moveTo>
                <a:lnTo>
                  <a:pt x="336695" y="168348"/>
                </a:lnTo>
                <a:lnTo>
                  <a:pt x="336695" y="0"/>
                </a:lnTo>
                <a:lnTo>
                  <a:pt x="0" y="336698"/>
                </a:lnTo>
                <a:lnTo>
                  <a:pt x="336695" y="673395"/>
                </a:lnTo>
                <a:lnTo>
                  <a:pt x="336695" y="505046"/>
                </a:lnTo>
                <a:lnTo>
                  <a:pt x="2076892" y="505046"/>
                </a:lnTo>
                <a:lnTo>
                  <a:pt x="2076892" y="168348"/>
                </a:lnTo>
                <a:close/>
              </a:path>
            </a:pathLst>
          </a:custGeom>
          <a:ln w="12700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316172" y="2899426"/>
            <a:ext cx="488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NO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5437233" y="3336561"/>
            <a:ext cx="2077085" cy="673735"/>
          </a:xfrm>
          <a:custGeom>
            <a:avLst/>
            <a:gdLst/>
            <a:ahLst/>
            <a:cxnLst/>
            <a:rect l="l" t="t" r="r" b="b"/>
            <a:pathLst>
              <a:path w="2077084" h="673735">
                <a:moveTo>
                  <a:pt x="336694" y="0"/>
                </a:moveTo>
                <a:lnTo>
                  <a:pt x="0" y="336698"/>
                </a:lnTo>
                <a:lnTo>
                  <a:pt x="336694" y="673395"/>
                </a:lnTo>
                <a:lnTo>
                  <a:pt x="336694" y="505047"/>
                </a:lnTo>
                <a:lnTo>
                  <a:pt x="2076891" y="505047"/>
                </a:lnTo>
                <a:lnTo>
                  <a:pt x="2076891" y="168348"/>
                </a:lnTo>
                <a:lnTo>
                  <a:pt x="336694" y="168348"/>
                </a:lnTo>
                <a:lnTo>
                  <a:pt x="33669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37232" y="3336561"/>
            <a:ext cx="2077085" cy="673735"/>
          </a:xfrm>
          <a:custGeom>
            <a:avLst/>
            <a:gdLst/>
            <a:ahLst/>
            <a:cxnLst/>
            <a:rect l="l" t="t" r="r" b="b"/>
            <a:pathLst>
              <a:path w="2077084" h="673735">
                <a:moveTo>
                  <a:pt x="2076892" y="168348"/>
                </a:moveTo>
                <a:lnTo>
                  <a:pt x="336695" y="168348"/>
                </a:lnTo>
                <a:lnTo>
                  <a:pt x="336695" y="0"/>
                </a:lnTo>
                <a:lnTo>
                  <a:pt x="0" y="336698"/>
                </a:lnTo>
                <a:lnTo>
                  <a:pt x="336695" y="673395"/>
                </a:lnTo>
                <a:lnTo>
                  <a:pt x="336695" y="505046"/>
                </a:lnTo>
                <a:lnTo>
                  <a:pt x="2076892" y="505046"/>
                </a:lnTo>
                <a:lnTo>
                  <a:pt x="2076892" y="168348"/>
                </a:lnTo>
                <a:close/>
              </a:path>
            </a:pathLst>
          </a:custGeom>
          <a:ln w="12700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6131227" y="3512073"/>
            <a:ext cx="857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About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f()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5408879" y="4285083"/>
            <a:ext cx="3629660" cy="673735"/>
          </a:xfrm>
          <a:custGeom>
            <a:avLst/>
            <a:gdLst/>
            <a:ahLst/>
            <a:cxnLst/>
            <a:rect l="l" t="t" r="r" b="b"/>
            <a:pathLst>
              <a:path w="3629659" h="673735">
                <a:moveTo>
                  <a:pt x="336697" y="0"/>
                </a:moveTo>
                <a:lnTo>
                  <a:pt x="0" y="336697"/>
                </a:lnTo>
                <a:lnTo>
                  <a:pt x="336697" y="673395"/>
                </a:lnTo>
                <a:lnTo>
                  <a:pt x="336697" y="505045"/>
                </a:lnTo>
                <a:lnTo>
                  <a:pt x="3629245" y="505045"/>
                </a:lnTo>
                <a:lnTo>
                  <a:pt x="3629245" y="168348"/>
                </a:lnTo>
                <a:lnTo>
                  <a:pt x="336697" y="168348"/>
                </a:lnTo>
                <a:lnTo>
                  <a:pt x="33669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5408879" y="4285083"/>
            <a:ext cx="3629660" cy="673735"/>
          </a:xfrm>
          <a:custGeom>
            <a:avLst/>
            <a:gdLst/>
            <a:ahLst/>
            <a:cxnLst/>
            <a:rect l="l" t="t" r="r" b="b"/>
            <a:pathLst>
              <a:path w="3629659" h="673735">
                <a:moveTo>
                  <a:pt x="3629246" y="168348"/>
                </a:moveTo>
                <a:lnTo>
                  <a:pt x="336697" y="168348"/>
                </a:lnTo>
                <a:lnTo>
                  <a:pt x="336697" y="0"/>
                </a:lnTo>
                <a:lnTo>
                  <a:pt x="0" y="336697"/>
                </a:lnTo>
                <a:lnTo>
                  <a:pt x="336697" y="673395"/>
                </a:lnTo>
                <a:lnTo>
                  <a:pt x="336697" y="505046"/>
                </a:lnTo>
                <a:lnTo>
                  <a:pt x="3629246" y="505046"/>
                </a:lnTo>
                <a:lnTo>
                  <a:pt x="3629246" y="168348"/>
                </a:lnTo>
                <a:close/>
              </a:path>
            </a:pathLst>
          </a:custGeom>
          <a:ln w="12700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5690680" y="4460002"/>
            <a:ext cx="323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About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interactions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among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X1,…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Xp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bject 24"/>
          <p:cNvSpPr/>
          <p:nvPr/>
        </p:nvSpPr>
        <p:spPr>
          <a:xfrm>
            <a:off x="5408879" y="5121570"/>
            <a:ext cx="3629660" cy="1100455"/>
          </a:xfrm>
          <a:custGeom>
            <a:avLst/>
            <a:gdLst/>
            <a:ahLst/>
            <a:cxnLst/>
            <a:rect l="l" t="t" r="r" b="b"/>
            <a:pathLst>
              <a:path w="3629659" h="1100454">
                <a:moveTo>
                  <a:pt x="317498" y="0"/>
                </a:moveTo>
                <a:lnTo>
                  <a:pt x="0" y="549970"/>
                </a:lnTo>
                <a:lnTo>
                  <a:pt x="317498" y="1099942"/>
                </a:lnTo>
                <a:lnTo>
                  <a:pt x="317498" y="824958"/>
                </a:lnTo>
                <a:lnTo>
                  <a:pt x="3629245" y="824958"/>
                </a:lnTo>
                <a:lnTo>
                  <a:pt x="3629245" y="274986"/>
                </a:lnTo>
                <a:lnTo>
                  <a:pt x="317498" y="274986"/>
                </a:lnTo>
                <a:lnTo>
                  <a:pt x="31749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5408879" y="5121570"/>
            <a:ext cx="3629660" cy="1100455"/>
          </a:xfrm>
          <a:custGeom>
            <a:avLst/>
            <a:gdLst/>
            <a:ahLst/>
            <a:cxnLst/>
            <a:rect l="l" t="t" r="r" b="b"/>
            <a:pathLst>
              <a:path w="3629659" h="1100454">
                <a:moveTo>
                  <a:pt x="3629246" y="274987"/>
                </a:moveTo>
                <a:lnTo>
                  <a:pt x="317499" y="274987"/>
                </a:lnTo>
                <a:lnTo>
                  <a:pt x="317499" y="0"/>
                </a:lnTo>
                <a:lnTo>
                  <a:pt x="0" y="549971"/>
                </a:lnTo>
                <a:lnTo>
                  <a:pt x="317499" y="1099943"/>
                </a:lnTo>
                <a:lnTo>
                  <a:pt x="317499" y="824959"/>
                </a:lnTo>
                <a:lnTo>
                  <a:pt x="3629246" y="824959"/>
                </a:lnTo>
                <a:lnTo>
                  <a:pt x="3629246" y="274987"/>
                </a:lnTo>
                <a:close/>
              </a:path>
            </a:pathLst>
          </a:custGeom>
          <a:ln w="12700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5646367" y="5371353"/>
            <a:ext cx="314706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11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Learn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program to Interact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with its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environment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7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F66D237F-17FA-475A-89CF-2C418947EE70}"/>
              </a:ext>
            </a:extLst>
          </p:cNvPr>
          <p:cNvSpPr/>
          <p:nvPr/>
        </p:nvSpPr>
        <p:spPr>
          <a:xfrm>
            <a:off x="295385" y="999210"/>
            <a:ext cx="4830473" cy="4044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D89335-4D19-4F16-AFDA-32DB863571B7}"/>
              </a:ext>
            </a:extLst>
          </p:cNvPr>
          <p:cNvSpPr/>
          <p:nvPr/>
        </p:nvSpPr>
        <p:spPr>
          <a:xfrm>
            <a:off x="5987616" y="999210"/>
            <a:ext cx="2860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→</a:t>
            </a:r>
            <a:r>
              <a:rPr lang="en-US" altLang="zh-CN" sz="2400" dirty="0">
                <a:cs typeface="+mn-ea"/>
                <a:sym typeface="+mn-lt"/>
              </a:rPr>
              <a:t> </a:t>
            </a:r>
            <a:r>
              <a:rPr lang="en-US" altLang="zh-CN" sz="2400" spc="-10" dirty="0">
                <a:cs typeface="+mn-ea"/>
                <a:sym typeface="+mn-lt"/>
              </a:rPr>
              <a:t>For </a:t>
            </a:r>
            <a:r>
              <a:rPr lang="en-US" altLang="zh-CN" sz="2400" spc="-5" dirty="0">
                <a:cs typeface="+mn-ea"/>
                <a:sym typeface="+mn-lt"/>
              </a:rPr>
              <a:t>B&gt;30, </a:t>
            </a:r>
            <a:r>
              <a:rPr lang="en-US" altLang="zh-CN" sz="2400" spc="-10" dirty="0">
                <a:cs typeface="+mn-ea"/>
                <a:sym typeface="+mn-lt"/>
              </a:rPr>
              <a:t>more</a:t>
            </a:r>
            <a:r>
              <a:rPr lang="en-US" altLang="zh-CN" sz="2400" spc="-155" dirty="0">
                <a:cs typeface="+mn-ea"/>
                <a:sym typeface="+mn-lt"/>
              </a:rPr>
              <a:t> </a:t>
            </a:r>
            <a:r>
              <a:rPr lang="en-US" altLang="zh-CN" sz="2400" spc="-10" dirty="0">
                <a:cs typeface="+mn-ea"/>
                <a:sym typeface="+mn-lt"/>
              </a:rPr>
              <a:t>trees  </a:t>
            </a:r>
            <a:r>
              <a:rPr lang="en-US" altLang="zh-CN" sz="2400" dirty="0">
                <a:cs typeface="+mn-ea"/>
                <a:sym typeface="+mn-lt"/>
              </a:rPr>
              <a:t>do not </a:t>
            </a:r>
            <a:r>
              <a:rPr lang="en-US" altLang="zh-CN" sz="2400" spc="-15" dirty="0">
                <a:cs typeface="+mn-ea"/>
                <a:sym typeface="+mn-lt"/>
              </a:rPr>
              <a:t>improve </a:t>
            </a:r>
            <a:r>
              <a:rPr lang="en-US" altLang="zh-CN" sz="2400" spc="-5" dirty="0">
                <a:cs typeface="+mn-ea"/>
                <a:sym typeface="+mn-lt"/>
              </a:rPr>
              <a:t>the  </a:t>
            </a:r>
            <a:r>
              <a:rPr lang="en-US" altLang="zh-CN" sz="2400" dirty="0">
                <a:cs typeface="+mn-ea"/>
                <a:sym typeface="+mn-lt"/>
              </a:rPr>
              <a:t>bagging</a:t>
            </a:r>
            <a:r>
              <a:rPr lang="en-US" altLang="zh-CN" sz="2400" spc="-5" dirty="0">
                <a:cs typeface="+mn-ea"/>
                <a:sym typeface="+mn-lt"/>
              </a:rPr>
              <a:t> </a:t>
            </a:r>
            <a:r>
              <a:rPr lang="en-US" altLang="zh-CN" sz="2400" spc="-10" dirty="0">
                <a:cs typeface="+mn-ea"/>
                <a:sym typeface="+mn-lt"/>
              </a:rPr>
              <a:t>results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344B51-30A4-4467-ACE0-80A39C72EAD1}"/>
              </a:ext>
            </a:extLst>
          </p:cNvPr>
          <p:cNvSpPr/>
          <p:nvPr/>
        </p:nvSpPr>
        <p:spPr>
          <a:xfrm>
            <a:off x="5781216" y="2866560"/>
            <a:ext cx="34108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100400"/>
              </a:lnSpc>
              <a:spcBef>
                <a:spcPts val="90"/>
              </a:spcBef>
            </a:pPr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→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2400" spc="-5" dirty="0">
                <a:solidFill>
                  <a:srgbClr val="FF0000"/>
                </a:solidFill>
                <a:cs typeface="+mn-ea"/>
                <a:sym typeface="+mn-lt"/>
              </a:rPr>
              <a:t>Since 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the </a:t>
            </a:r>
            <a:r>
              <a:rPr lang="en-US" altLang="zh-CN" sz="2400" spc="-10" dirty="0">
                <a:solidFill>
                  <a:srgbClr val="FF0000"/>
                </a:solidFill>
                <a:cs typeface="+mn-ea"/>
                <a:sym typeface="+mn-lt"/>
              </a:rPr>
              <a:t>trees  </a:t>
            </a:r>
            <a:r>
              <a:rPr lang="en-US" altLang="zh-CN" sz="2400" spc="-15" dirty="0">
                <a:solidFill>
                  <a:srgbClr val="FF0000"/>
                </a:solidFill>
                <a:cs typeface="+mn-ea"/>
                <a:sym typeface="+mn-lt"/>
              </a:rPr>
              <a:t>correlate 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highly </a:t>
            </a:r>
            <a:r>
              <a:rPr lang="en-US" altLang="zh-CN" sz="2400" spc="-15" dirty="0">
                <a:solidFill>
                  <a:srgbClr val="FF0000"/>
                </a:solidFill>
                <a:cs typeface="+mn-ea"/>
                <a:sym typeface="+mn-lt"/>
              </a:rPr>
              <a:t>to  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each </a:t>
            </a:r>
            <a:r>
              <a:rPr lang="en-US" altLang="zh-CN" sz="2400" spc="-5" dirty="0">
                <a:solidFill>
                  <a:srgbClr val="FF0000"/>
                </a:solidFill>
                <a:cs typeface="+mn-ea"/>
                <a:sym typeface="+mn-lt"/>
              </a:rPr>
              <a:t>other 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and </a:t>
            </a:r>
            <a:r>
              <a:rPr lang="en-US" altLang="zh-CN" sz="2400" spc="-10" dirty="0">
                <a:solidFill>
                  <a:srgbClr val="FF0000"/>
                </a:solidFill>
                <a:cs typeface="+mn-ea"/>
                <a:sym typeface="+mn-lt"/>
              </a:rPr>
              <a:t>give  </a:t>
            </a:r>
            <a:r>
              <a:rPr lang="en-US" altLang="zh-CN" sz="2400" spc="-5" dirty="0">
                <a:solidFill>
                  <a:srgbClr val="FF0000"/>
                </a:solidFill>
                <a:cs typeface="+mn-ea"/>
                <a:sym typeface="+mn-lt"/>
              </a:rPr>
              <a:t>similar</a:t>
            </a:r>
            <a:r>
              <a:rPr lang="en-US" altLang="zh-CN" sz="2400" spc="-80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2400" spc="-5" dirty="0">
                <a:solidFill>
                  <a:srgbClr val="FF0000"/>
                </a:solidFill>
                <a:cs typeface="+mn-ea"/>
                <a:sym typeface="+mn-lt"/>
              </a:rPr>
              <a:t>classifications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44A75F-56A8-4E3F-A1EA-92B49F6315EA}"/>
              </a:ext>
            </a:extLst>
          </p:cNvPr>
          <p:cNvSpPr/>
          <p:nvPr/>
        </p:nvSpPr>
        <p:spPr>
          <a:xfrm>
            <a:off x="583060" y="5338787"/>
            <a:ext cx="771641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0580">
              <a:lnSpc>
                <a:spcPct val="100000"/>
              </a:lnSpc>
              <a:spcBef>
                <a:spcPts val="725"/>
              </a:spcBef>
            </a:pPr>
            <a:r>
              <a:rPr lang="en-US" altLang="zh-CN" sz="2400" spc="-5" dirty="0">
                <a:cs typeface="+mn-ea"/>
                <a:sym typeface="+mn-lt"/>
              </a:rPr>
              <a:t>Consensus: Majority</a:t>
            </a:r>
            <a:r>
              <a:rPr lang="en-US" altLang="zh-CN" sz="2400" spc="-15" dirty="0">
                <a:cs typeface="+mn-ea"/>
                <a:sym typeface="+mn-lt"/>
              </a:rPr>
              <a:t> vote</a:t>
            </a:r>
            <a:endParaRPr lang="en-US" altLang="zh-CN" sz="2400" dirty="0">
              <a:cs typeface="+mn-ea"/>
              <a:sym typeface="+mn-lt"/>
            </a:endParaRPr>
          </a:p>
          <a:p>
            <a:pPr marL="830580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spc="-10" dirty="0">
                <a:cs typeface="+mn-ea"/>
                <a:sym typeface="+mn-lt"/>
              </a:rPr>
              <a:t>Probability: </a:t>
            </a:r>
            <a:r>
              <a:rPr lang="en-US" altLang="zh-CN" sz="2400" spc="-25" dirty="0">
                <a:cs typeface="+mn-ea"/>
                <a:sym typeface="+mn-lt"/>
              </a:rPr>
              <a:t>Average </a:t>
            </a:r>
            <a:r>
              <a:rPr lang="en-US" altLang="zh-CN" sz="2400" spc="-5" dirty="0">
                <a:cs typeface="+mn-ea"/>
                <a:sym typeface="+mn-lt"/>
              </a:rPr>
              <a:t>distribution </a:t>
            </a:r>
            <a:r>
              <a:rPr lang="en-US" altLang="zh-CN" sz="2400" spc="-15" dirty="0">
                <a:cs typeface="+mn-ea"/>
                <a:sym typeface="+mn-lt"/>
              </a:rPr>
              <a:t>at </a:t>
            </a:r>
            <a:r>
              <a:rPr lang="en-US" altLang="zh-CN" sz="2400" spc="-5" dirty="0">
                <a:cs typeface="+mn-ea"/>
                <a:sym typeface="+mn-lt"/>
              </a:rPr>
              <a:t>terminal</a:t>
            </a:r>
            <a:r>
              <a:rPr lang="en-US" altLang="zh-CN" sz="2400" spc="15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10690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Bagging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Slightly increases model complexity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Cannot help when greater enlargement of model diversity is needed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Bagged trees are correlated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Use random forest to reduce correlation between trees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D06D3C-FD13-4DD4-A7BB-0F5365995F7D}"/>
              </a:ext>
            </a:extLst>
          </p:cNvPr>
          <p:cNvSpPr/>
          <p:nvPr/>
        </p:nvSpPr>
        <p:spPr>
          <a:xfrm>
            <a:off x="1129080" y="4551714"/>
            <a:ext cx="6664744" cy="950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252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80" dirty="0">
                <a:ea typeface="+mn-ea"/>
                <a:cs typeface="+mn-ea"/>
                <a:sym typeface="+mn-lt"/>
              </a:rPr>
              <a:t>Today: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Ensemble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Bagging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Bagged Decision Tree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Random forests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Stacking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Boosting</a:t>
            </a:r>
          </a:p>
          <a:p>
            <a:pPr lvl="1"/>
            <a:r>
              <a:rPr lang="en-US" altLang="zh-CN" dirty="0" err="1">
                <a:ea typeface="+mn-ea"/>
                <a:cs typeface="+mn-ea"/>
                <a:sym typeface="+mn-lt"/>
              </a:rPr>
              <a:t>Adaboost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 err="1">
                <a:ea typeface="+mn-ea"/>
                <a:cs typeface="+mn-ea"/>
                <a:sym typeface="+mn-lt"/>
              </a:rPr>
              <a:t>Xgboost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BBB9677-33DB-4C9E-BE7A-404FEF99F0FB}"/>
              </a:ext>
            </a:extLst>
          </p:cNvPr>
          <p:cNvSpPr/>
          <p:nvPr/>
        </p:nvSpPr>
        <p:spPr>
          <a:xfrm>
            <a:off x="628650" y="2324170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672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Random forest classifier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Random forest classifier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an extension to bagging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which </a:t>
            </a:r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uses de-correlated trees.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23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93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ea typeface="+mn-ea"/>
                <a:cs typeface="+mn-ea"/>
                <a:sym typeface="+mn-lt"/>
              </a:rPr>
              <a:t>Random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Forest</a:t>
            </a:r>
            <a:r>
              <a:rPr lang="en-US" altLang="zh-CN" spc="-6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Classifier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24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0AB5D-2560-410C-898C-CA76C8F8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777"/>
            <a:ext cx="5145470" cy="49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ea typeface="+mn-ea"/>
                <a:cs typeface="+mn-ea"/>
                <a:sym typeface="+mn-lt"/>
              </a:rPr>
              <a:t>Random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Forest</a:t>
            </a:r>
            <a:r>
              <a:rPr lang="en-US" altLang="zh-CN" spc="-6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Classifier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25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0AB5D-2560-410C-898C-CA76C8F8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777"/>
            <a:ext cx="5145470" cy="4962574"/>
          </a:xfrm>
          <a:prstGeom prst="rect">
            <a:avLst/>
          </a:prstGeom>
        </p:spPr>
      </p:pic>
      <p:grpSp>
        <p:nvGrpSpPr>
          <p:cNvPr id="8" name="object 25">
            <a:extLst>
              <a:ext uri="{FF2B5EF4-FFF2-40B4-BE49-F238E27FC236}">
                <a16:creationId xmlns:a16="http://schemas.microsoft.com/office/drawing/2014/main" id="{8F769728-7132-4CD7-9ED6-5AA1430D69A0}"/>
              </a:ext>
            </a:extLst>
          </p:cNvPr>
          <p:cNvGrpSpPr/>
          <p:nvPr/>
        </p:nvGrpSpPr>
        <p:grpSpPr>
          <a:xfrm>
            <a:off x="4492327" y="2197688"/>
            <a:ext cx="4023023" cy="1680336"/>
            <a:chOff x="3478899" y="1982700"/>
            <a:chExt cx="4023023" cy="1680336"/>
          </a:xfrm>
        </p:grpSpPr>
        <p:sp>
          <p:nvSpPr>
            <p:cNvPr id="9" name="object 26">
              <a:extLst>
                <a:ext uri="{FF2B5EF4-FFF2-40B4-BE49-F238E27FC236}">
                  <a16:creationId xmlns:a16="http://schemas.microsoft.com/office/drawing/2014/main" id="{E95393E5-9612-4E8E-B1AA-828BB2159BDE}"/>
                </a:ext>
              </a:extLst>
            </p:cNvPr>
            <p:cNvSpPr/>
            <p:nvPr/>
          </p:nvSpPr>
          <p:spPr>
            <a:xfrm>
              <a:off x="4625563" y="1982700"/>
              <a:ext cx="2876359" cy="1680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0" name="object 27">
              <a:extLst>
                <a:ext uri="{FF2B5EF4-FFF2-40B4-BE49-F238E27FC236}">
                  <a16:creationId xmlns:a16="http://schemas.microsoft.com/office/drawing/2014/main" id="{519C7E3C-76CD-429B-8F62-8BFC447A7CC0}"/>
                </a:ext>
              </a:extLst>
            </p:cNvPr>
            <p:cNvSpPr/>
            <p:nvPr/>
          </p:nvSpPr>
          <p:spPr>
            <a:xfrm>
              <a:off x="3478899" y="2360888"/>
              <a:ext cx="991235" cy="114300"/>
            </a:xfrm>
            <a:custGeom>
              <a:avLst/>
              <a:gdLst/>
              <a:ahLst/>
              <a:cxnLst/>
              <a:rect l="l" t="t" r="r" b="b"/>
              <a:pathLst>
                <a:path w="991235" h="114300">
                  <a:moveTo>
                    <a:pt x="876295" y="76194"/>
                  </a:moveTo>
                  <a:lnTo>
                    <a:pt x="876236" y="114300"/>
                  </a:lnTo>
                  <a:lnTo>
                    <a:pt x="952682" y="76225"/>
                  </a:lnTo>
                  <a:lnTo>
                    <a:pt x="895350" y="76225"/>
                  </a:lnTo>
                  <a:lnTo>
                    <a:pt x="876295" y="76194"/>
                  </a:lnTo>
                  <a:close/>
                </a:path>
                <a:path w="991235" h="114300">
                  <a:moveTo>
                    <a:pt x="876355" y="38094"/>
                  </a:moveTo>
                  <a:lnTo>
                    <a:pt x="876295" y="76194"/>
                  </a:lnTo>
                  <a:lnTo>
                    <a:pt x="895350" y="76225"/>
                  </a:lnTo>
                  <a:lnTo>
                    <a:pt x="895400" y="38125"/>
                  </a:lnTo>
                  <a:lnTo>
                    <a:pt x="876355" y="38094"/>
                  </a:lnTo>
                  <a:close/>
                </a:path>
                <a:path w="991235" h="114300">
                  <a:moveTo>
                    <a:pt x="876414" y="0"/>
                  </a:moveTo>
                  <a:lnTo>
                    <a:pt x="876355" y="38094"/>
                  </a:lnTo>
                  <a:lnTo>
                    <a:pt x="895400" y="38125"/>
                  </a:lnTo>
                  <a:lnTo>
                    <a:pt x="895350" y="76225"/>
                  </a:lnTo>
                  <a:lnTo>
                    <a:pt x="952682" y="76225"/>
                  </a:lnTo>
                  <a:lnTo>
                    <a:pt x="990625" y="57327"/>
                  </a:lnTo>
                  <a:lnTo>
                    <a:pt x="876414" y="0"/>
                  </a:lnTo>
                  <a:close/>
                </a:path>
                <a:path w="991235" h="114300">
                  <a:moveTo>
                    <a:pt x="50" y="36690"/>
                  </a:moveTo>
                  <a:lnTo>
                    <a:pt x="0" y="74790"/>
                  </a:lnTo>
                  <a:lnTo>
                    <a:pt x="876295" y="76194"/>
                  </a:lnTo>
                  <a:lnTo>
                    <a:pt x="876355" y="38094"/>
                  </a:lnTo>
                  <a:lnTo>
                    <a:pt x="50" y="36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1" name="object 29">
            <a:extLst>
              <a:ext uri="{FF2B5EF4-FFF2-40B4-BE49-F238E27FC236}">
                <a16:creationId xmlns:a16="http://schemas.microsoft.com/office/drawing/2014/main" id="{7D99B489-267E-4581-A3AE-3F8BC4FA699E}"/>
              </a:ext>
            </a:extLst>
          </p:cNvPr>
          <p:cNvSpPr txBox="1"/>
          <p:nvPr/>
        </p:nvSpPr>
        <p:spPr>
          <a:xfrm>
            <a:off x="5320501" y="1271472"/>
            <a:ext cx="3513338" cy="837793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36270" marR="5080" indent="-624205">
              <a:lnSpc>
                <a:spcPts val="1989"/>
              </a:lnSpc>
              <a:spcBef>
                <a:spcPts val="505"/>
              </a:spcBef>
            </a:pPr>
            <a:r>
              <a:rPr lang="en-US" altLang="zh-CN" sz="2000" spc="-25" dirty="0">
                <a:solidFill>
                  <a:srgbClr val="0070C0"/>
                </a:solidFill>
                <a:cs typeface="+mn-ea"/>
                <a:sym typeface="+mn-lt"/>
              </a:rPr>
              <a:t>At </a:t>
            </a:r>
            <a:r>
              <a:rPr lang="en-US" altLang="zh-CN" sz="2000" dirty="0">
                <a:solidFill>
                  <a:srgbClr val="0070C0"/>
                </a:solidFill>
                <a:cs typeface="+mn-ea"/>
                <a:sym typeface="+mn-lt"/>
              </a:rPr>
              <a:t>each </a:t>
            </a:r>
            <a:r>
              <a:rPr lang="en-US" altLang="zh-CN" sz="2000" spc="-5" dirty="0">
                <a:solidFill>
                  <a:srgbClr val="0070C0"/>
                </a:solidFill>
                <a:cs typeface="+mn-ea"/>
                <a:sym typeface="+mn-lt"/>
              </a:rPr>
              <a:t>node </a:t>
            </a:r>
            <a:r>
              <a:rPr lang="en-US" altLang="zh-CN" sz="2000" spc="-5" dirty="0">
                <a:cs typeface="+mn-ea"/>
                <a:sym typeface="+mn-lt"/>
              </a:rPr>
              <a:t>when choosing </a:t>
            </a:r>
            <a:r>
              <a:rPr lang="en-US" altLang="zh-CN" sz="2000" dirty="0">
                <a:cs typeface="+mn-ea"/>
                <a:sym typeface="+mn-lt"/>
              </a:rPr>
              <a:t>the split </a:t>
            </a:r>
            <a:r>
              <a:rPr lang="en-US" altLang="zh-CN" sz="2000" spc="-15" dirty="0">
                <a:cs typeface="+mn-ea"/>
                <a:sym typeface="+mn-lt"/>
              </a:rPr>
              <a:t>feature </a:t>
            </a:r>
            <a:r>
              <a:rPr lang="en-US" altLang="zh-CN" sz="2000" spc="-5" dirty="0">
                <a:solidFill>
                  <a:srgbClr val="FF0000"/>
                </a:solidFill>
                <a:cs typeface="+mn-ea"/>
                <a:sym typeface="+mn-lt"/>
              </a:rPr>
              <a:t>choose only among </a:t>
            </a:r>
            <a:r>
              <a:rPr lang="en-US" altLang="zh-CN" sz="2000" i="1" dirty="0">
                <a:solidFill>
                  <a:srgbClr val="FF0000"/>
                </a:solidFill>
                <a:cs typeface="+mn-ea"/>
                <a:sym typeface="+mn-lt"/>
              </a:rPr>
              <a:t>m</a:t>
            </a:r>
            <a:r>
              <a:rPr lang="en-US" altLang="zh-CN" sz="2000" dirty="0">
                <a:solidFill>
                  <a:srgbClr val="FF0000"/>
                </a:solidFill>
                <a:cs typeface="+mn-ea"/>
                <a:sym typeface="+mn-lt"/>
              </a:rPr>
              <a:t>&lt;</a:t>
            </a:r>
            <a:r>
              <a:rPr lang="en-US" altLang="zh-CN" sz="2000" i="1" dirty="0">
                <a:solidFill>
                  <a:srgbClr val="FF0000"/>
                </a:solidFill>
                <a:cs typeface="+mn-ea"/>
                <a:sym typeface="+mn-lt"/>
              </a:rPr>
              <a:t>p</a:t>
            </a:r>
            <a:r>
              <a:rPr lang="en-US" altLang="zh-CN" sz="2000" i="1" spc="-25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2000" spc="-15" dirty="0">
                <a:solidFill>
                  <a:srgbClr val="FF0000"/>
                </a:solidFill>
                <a:cs typeface="+mn-ea"/>
                <a:sym typeface="+mn-lt"/>
              </a:rPr>
              <a:t>features</a:t>
            </a: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92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ea typeface="+mn-ea"/>
                <a:cs typeface="+mn-ea"/>
                <a:sym typeface="+mn-lt"/>
              </a:rPr>
              <a:t>Random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Forest</a:t>
            </a:r>
            <a:r>
              <a:rPr lang="en-US" altLang="zh-CN" spc="-6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Classifier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0AB5D-2560-410C-898C-CA76C8F8F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4"/>
          <a:stretch/>
        </p:blipFill>
        <p:spPr>
          <a:xfrm>
            <a:off x="0" y="2085277"/>
            <a:ext cx="5145470" cy="42710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036D79-425B-4F83-87F1-A86FC47F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54" y="1238392"/>
            <a:ext cx="5736833" cy="5206435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B6F2658D-65AE-426D-92D4-F67B180A2643}"/>
              </a:ext>
            </a:extLst>
          </p:cNvPr>
          <p:cNvGrpSpPr/>
          <p:nvPr/>
        </p:nvGrpSpPr>
        <p:grpSpPr>
          <a:xfrm>
            <a:off x="6942401" y="2085277"/>
            <a:ext cx="2084790" cy="4224921"/>
            <a:chOff x="6942401" y="2085277"/>
            <a:chExt cx="2084790" cy="4224921"/>
          </a:xfrm>
        </p:grpSpPr>
        <p:sp>
          <p:nvSpPr>
            <p:cNvPr id="39" name="object 28">
              <a:extLst>
                <a:ext uri="{FF2B5EF4-FFF2-40B4-BE49-F238E27FC236}">
                  <a16:creationId xmlns:a16="http://schemas.microsoft.com/office/drawing/2014/main" id="{A54E7F1D-A17D-4BE4-BD40-347767B048EC}"/>
                </a:ext>
              </a:extLst>
            </p:cNvPr>
            <p:cNvSpPr/>
            <p:nvPr/>
          </p:nvSpPr>
          <p:spPr>
            <a:xfrm>
              <a:off x="6942401" y="2085277"/>
              <a:ext cx="780445" cy="4224921"/>
            </a:xfrm>
            <a:custGeom>
              <a:avLst/>
              <a:gdLst/>
              <a:ahLst/>
              <a:cxnLst/>
              <a:rect l="l" t="t" r="r" b="b"/>
              <a:pathLst>
                <a:path w="533400" h="4572000">
                  <a:moveTo>
                    <a:pt x="0" y="0"/>
                  </a:moveTo>
                  <a:lnTo>
                    <a:pt x="39410" y="4131"/>
                  </a:lnTo>
                  <a:lnTo>
                    <a:pt x="77026" y="16131"/>
                  </a:lnTo>
                  <a:lnTo>
                    <a:pt x="112433" y="35411"/>
                  </a:lnTo>
                  <a:lnTo>
                    <a:pt x="145220" y="61381"/>
                  </a:lnTo>
                  <a:lnTo>
                    <a:pt x="174974" y="93452"/>
                  </a:lnTo>
                  <a:lnTo>
                    <a:pt x="201282" y="131035"/>
                  </a:lnTo>
                  <a:lnTo>
                    <a:pt x="223733" y="173541"/>
                  </a:lnTo>
                  <a:lnTo>
                    <a:pt x="241912" y="220379"/>
                  </a:lnTo>
                  <a:lnTo>
                    <a:pt x="255408" y="270962"/>
                  </a:lnTo>
                  <a:lnTo>
                    <a:pt x="263808" y="324698"/>
                  </a:lnTo>
                  <a:lnTo>
                    <a:pt x="266700" y="381000"/>
                  </a:lnTo>
                  <a:lnTo>
                    <a:pt x="266700" y="1905001"/>
                  </a:lnTo>
                  <a:lnTo>
                    <a:pt x="269591" y="1961302"/>
                  </a:lnTo>
                  <a:lnTo>
                    <a:pt x="277992" y="2015038"/>
                  </a:lnTo>
                  <a:lnTo>
                    <a:pt x="291487" y="2065620"/>
                  </a:lnTo>
                  <a:lnTo>
                    <a:pt x="309667" y="2112459"/>
                  </a:lnTo>
                  <a:lnTo>
                    <a:pt x="332117" y="2154965"/>
                  </a:lnTo>
                  <a:lnTo>
                    <a:pt x="358425" y="2192548"/>
                  </a:lnTo>
                  <a:lnTo>
                    <a:pt x="388179" y="2224619"/>
                  </a:lnTo>
                  <a:lnTo>
                    <a:pt x="420966" y="2250590"/>
                  </a:lnTo>
                  <a:lnTo>
                    <a:pt x="456373" y="2269870"/>
                  </a:lnTo>
                  <a:lnTo>
                    <a:pt x="493989" y="2281870"/>
                  </a:lnTo>
                  <a:lnTo>
                    <a:pt x="533400" y="2286001"/>
                  </a:lnTo>
                  <a:lnTo>
                    <a:pt x="493989" y="2290132"/>
                  </a:lnTo>
                  <a:lnTo>
                    <a:pt x="456373" y="2302132"/>
                  </a:lnTo>
                  <a:lnTo>
                    <a:pt x="420966" y="2321412"/>
                  </a:lnTo>
                  <a:lnTo>
                    <a:pt x="388179" y="2347382"/>
                  </a:lnTo>
                  <a:lnTo>
                    <a:pt x="358425" y="2379454"/>
                  </a:lnTo>
                  <a:lnTo>
                    <a:pt x="332117" y="2417037"/>
                  </a:lnTo>
                  <a:lnTo>
                    <a:pt x="309667" y="2459543"/>
                  </a:lnTo>
                  <a:lnTo>
                    <a:pt x="291487" y="2506381"/>
                  </a:lnTo>
                  <a:lnTo>
                    <a:pt x="277992" y="2556963"/>
                  </a:lnTo>
                  <a:lnTo>
                    <a:pt x="269591" y="2610700"/>
                  </a:lnTo>
                  <a:lnTo>
                    <a:pt x="266700" y="2667001"/>
                  </a:lnTo>
                  <a:lnTo>
                    <a:pt x="266700" y="4191002"/>
                  </a:lnTo>
                  <a:lnTo>
                    <a:pt x="263808" y="4247303"/>
                  </a:lnTo>
                  <a:lnTo>
                    <a:pt x="255408" y="4301040"/>
                  </a:lnTo>
                  <a:lnTo>
                    <a:pt x="241912" y="4351622"/>
                  </a:lnTo>
                  <a:lnTo>
                    <a:pt x="223733" y="4398460"/>
                  </a:lnTo>
                  <a:lnTo>
                    <a:pt x="201282" y="4440966"/>
                  </a:lnTo>
                  <a:lnTo>
                    <a:pt x="174974" y="4478549"/>
                  </a:lnTo>
                  <a:lnTo>
                    <a:pt x="145220" y="4510620"/>
                  </a:lnTo>
                  <a:lnTo>
                    <a:pt x="112433" y="4536591"/>
                  </a:lnTo>
                  <a:lnTo>
                    <a:pt x="77026" y="4555871"/>
                  </a:lnTo>
                  <a:lnTo>
                    <a:pt x="39410" y="4567871"/>
                  </a:lnTo>
                  <a:lnTo>
                    <a:pt x="0" y="4572002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FDE9220-7CAA-40C8-B0E8-41EB20DC1D76}"/>
                </a:ext>
              </a:extLst>
            </p:cNvPr>
            <p:cNvSpPr/>
            <p:nvPr/>
          </p:nvSpPr>
          <p:spPr>
            <a:xfrm>
              <a:off x="7561318" y="3712981"/>
              <a:ext cx="146587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 indent="-635" algn="ctr">
                <a:lnSpc>
                  <a:spcPct val="100400"/>
                </a:lnSpc>
                <a:spcBef>
                  <a:spcPts val="85"/>
                </a:spcBef>
              </a:pPr>
              <a:r>
                <a:rPr lang="en-US" altLang="zh-CN" sz="2000" spc="-65" dirty="0">
                  <a:cs typeface="+mn-ea"/>
                  <a:sym typeface="+mn-lt"/>
                </a:rPr>
                <a:t>Take t</a:t>
              </a:r>
              <a:r>
                <a:rPr lang="en-US" altLang="zh-CN" sz="2000" spc="-5" dirty="0">
                  <a:cs typeface="+mn-ea"/>
                  <a:sym typeface="+mn-lt"/>
                </a:rPr>
                <a:t>he  m</a:t>
              </a:r>
              <a:r>
                <a:rPr lang="en-US" altLang="zh-CN" sz="2000" dirty="0">
                  <a:cs typeface="+mn-ea"/>
                  <a:sym typeface="+mn-lt"/>
                </a:rPr>
                <a:t>a</a:t>
              </a:r>
              <a:r>
                <a:rPr lang="en-US" altLang="zh-CN" sz="2000" spc="-5" dirty="0">
                  <a:cs typeface="+mn-ea"/>
                  <a:sym typeface="+mn-lt"/>
                </a:rPr>
                <a:t>jori</a:t>
              </a:r>
              <a:r>
                <a:rPr lang="en-US" altLang="zh-CN" sz="2000" spc="5" dirty="0">
                  <a:cs typeface="+mn-ea"/>
                  <a:sym typeface="+mn-lt"/>
                </a:rPr>
                <a:t>t</a:t>
              </a:r>
              <a:r>
                <a:rPr lang="en-US" altLang="zh-CN" sz="2000" dirty="0">
                  <a:cs typeface="+mn-ea"/>
                  <a:sym typeface="+mn-lt"/>
                </a:rPr>
                <a:t>y  </a:t>
              </a:r>
              <a:r>
                <a:rPr lang="en-US" altLang="zh-CN" sz="2000" spc="-15" dirty="0">
                  <a:cs typeface="+mn-ea"/>
                  <a:sym typeface="+mn-lt"/>
                </a:rPr>
                <a:t>vote</a:t>
              </a:r>
              <a:endParaRPr lang="en-US" altLang="zh-CN" sz="20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32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Random Forests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For each of our B bootstrap samples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Form a tree in the following manner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i: Given p dimensions, </a:t>
            </a: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pick m of them</a:t>
            </a:r>
          </a:p>
          <a:p>
            <a:pPr lvl="1"/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ii: Split only according to these m dimensions</a:t>
            </a:r>
          </a:p>
          <a:p>
            <a:pPr lvl="2"/>
            <a:r>
              <a:rPr lang="en-US" altLang="zh-CN" dirty="0">
                <a:ea typeface="+mn-ea"/>
                <a:cs typeface="+mn-ea"/>
                <a:sym typeface="+mn-lt"/>
              </a:rPr>
              <a:t>(we will NOT consider the other p-m dimensions)</a:t>
            </a:r>
          </a:p>
          <a:p>
            <a:pPr lvl="1"/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Repeat the above steps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i</a:t>
            </a:r>
            <a:r>
              <a:rPr lang="en-US" altLang="zh-CN" dirty="0">
                <a:ea typeface="+mn-ea"/>
                <a:cs typeface="+mn-ea"/>
                <a:sym typeface="+mn-lt"/>
              </a:rPr>
              <a:t> &amp; ii for each split</a:t>
            </a:r>
          </a:p>
          <a:p>
            <a:pPr lvl="2"/>
            <a:r>
              <a:rPr lang="en-US" altLang="zh-CN" dirty="0">
                <a:ea typeface="+mn-ea"/>
                <a:cs typeface="+mn-ea"/>
                <a:sym typeface="+mn-lt"/>
              </a:rPr>
              <a:t>Note: we pick a different set of m dimensions for each split on a single tree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27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816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2269AC-5D5B-40FF-916A-B0F33467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5" y="808510"/>
            <a:ext cx="8730229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5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Random Forests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Random forest can be viewed as a refinement of bagging with a tweak of </a:t>
            </a:r>
            <a:r>
              <a:rPr lang="en-US" altLang="zh-CN" b="1" dirty="0">
                <a:ea typeface="+mn-ea"/>
                <a:cs typeface="+mn-ea"/>
                <a:sym typeface="+mn-lt"/>
              </a:rPr>
              <a:t>decorrelating </a:t>
            </a:r>
            <a:r>
              <a:rPr lang="en-US" altLang="zh-CN" dirty="0">
                <a:ea typeface="+mn-ea"/>
                <a:cs typeface="+mn-ea"/>
                <a:sym typeface="+mn-lt"/>
              </a:rPr>
              <a:t>the trees: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At each tree split, a random subset of m features out of all p features is drawn to be considered for splitting</a:t>
            </a:r>
          </a:p>
          <a:p>
            <a:endParaRPr lang="en-US" altLang="zh-CN" dirty="0">
              <a:solidFill>
                <a:srgbClr val="0070C0"/>
              </a:solidFill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Some guidelines provided by </a:t>
            </a:r>
            <a:r>
              <a:rPr lang="en-US" altLang="zh-CN" dirty="0" err="1">
                <a:solidFill>
                  <a:srgbClr val="0070C0"/>
                </a:solidFill>
                <a:ea typeface="+mn-ea"/>
                <a:cs typeface="+mn-ea"/>
                <a:sym typeface="+mn-lt"/>
              </a:rPr>
              <a:t>Breiman</a:t>
            </a: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, but be careful to choose m based on specific problem: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m = p			amounts to bagging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m = p/3 or log2(p)	for regression  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m = sqrt(p)		for classification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29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50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039361" cy="585111"/>
          </a:xfrm>
        </p:spPr>
        <p:txBody>
          <a:bodyPr/>
          <a:lstStyle/>
          <a:p>
            <a:r>
              <a:rPr lang="en-US" altLang="zh-CN" spc="-10" dirty="0">
                <a:ea typeface="+mn-ea"/>
                <a:cs typeface="+mn-ea"/>
                <a:sym typeface="+mn-lt"/>
              </a:rPr>
              <a:t>Three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major </a:t>
            </a:r>
            <a:r>
              <a:rPr lang="en-US" altLang="zh-CN" dirty="0">
                <a:ea typeface="+mn-ea"/>
                <a:cs typeface="+mn-ea"/>
                <a:sym typeface="+mn-lt"/>
              </a:rPr>
              <a:t>sections </a:t>
            </a:r>
            <a:r>
              <a:rPr lang="en-US" altLang="zh-CN" spc="-35" dirty="0">
                <a:ea typeface="+mn-ea"/>
                <a:cs typeface="+mn-ea"/>
                <a:sym typeface="+mn-lt"/>
              </a:rPr>
              <a:t>for</a:t>
            </a:r>
            <a:r>
              <a:rPr lang="en-US" altLang="zh-CN" spc="3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classification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We can divide the large variety of classification  approaches into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ea typeface="+mn-ea"/>
                <a:cs typeface="+mn-ea"/>
                <a:sym typeface="+mn-lt"/>
              </a:rPr>
              <a:t>roughly three major types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Discriminative</a:t>
            </a:r>
          </a:p>
          <a:p>
            <a:pPr lvl="2"/>
            <a:r>
              <a:rPr lang="en-US" altLang="zh-CN" dirty="0">
                <a:ea typeface="+mn-ea"/>
                <a:cs typeface="+mn-ea"/>
                <a:sym typeface="+mn-lt"/>
              </a:rPr>
              <a:t>directly estimate a decision rule/boundary</a:t>
            </a:r>
          </a:p>
          <a:p>
            <a:pPr lvl="2"/>
            <a:r>
              <a:rPr lang="en-US" altLang="zh-CN" strike="sngStrike" dirty="0">
                <a:ea typeface="+mn-ea"/>
                <a:cs typeface="+mn-ea"/>
                <a:sym typeface="+mn-lt"/>
              </a:rPr>
              <a:t>e.g., support vector machine, </a:t>
            </a:r>
            <a:r>
              <a:rPr lang="en-US" altLang="zh-CN" strike="sngStrike" dirty="0">
                <a:solidFill>
                  <a:schemeClr val="accent1">
                    <a:lumMod val="75000"/>
                  </a:schemeClr>
                </a:solidFill>
                <a:ea typeface="+mn-ea"/>
                <a:cs typeface="+mn-ea"/>
                <a:sym typeface="+mn-lt"/>
              </a:rPr>
              <a:t>decision tree</a:t>
            </a:r>
            <a:r>
              <a:rPr lang="en-US" altLang="zh-CN" strike="sngStrike" dirty="0">
                <a:ea typeface="+mn-ea"/>
                <a:cs typeface="+mn-ea"/>
                <a:sym typeface="+mn-lt"/>
              </a:rPr>
              <a:t>, logistic regression,  e.g. neural networks (NN), deep NN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Generative:</a:t>
            </a:r>
          </a:p>
          <a:p>
            <a:pPr lvl="2"/>
            <a:r>
              <a:rPr lang="en-US" altLang="zh-CN" dirty="0">
                <a:ea typeface="+mn-ea"/>
                <a:cs typeface="+mn-ea"/>
                <a:sym typeface="+mn-lt"/>
              </a:rPr>
              <a:t>build a generative statistical model</a:t>
            </a:r>
          </a:p>
          <a:p>
            <a:pPr lvl="2"/>
            <a:r>
              <a:rPr lang="en-US" altLang="zh-CN" strike="sngStrike" dirty="0">
                <a:ea typeface="+mn-ea"/>
                <a:cs typeface="+mn-ea"/>
                <a:sym typeface="+mn-lt"/>
              </a:rPr>
              <a:t>e.g., Bayesian networks, Naïve Bayes classifier</a:t>
            </a:r>
          </a:p>
          <a:p>
            <a:pPr lvl="1"/>
            <a:r>
              <a:rPr lang="en-US" altLang="zh-CN" strike="sngStrike" dirty="0">
                <a:ea typeface="+mn-ea"/>
                <a:cs typeface="+mn-ea"/>
                <a:sym typeface="+mn-lt"/>
              </a:rPr>
              <a:t>Instance based classifiers</a:t>
            </a:r>
          </a:p>
          <a:p>
            <a:pPr lvl="2"/>
            <a:r>
              <a:rPr lang="en-US" altLang="zh-CN" dirty="0">
                <a:ea typeface="+mn-ea"/>
                <a:cs typeface="+mn-ea"/>
                <a:sym typeface="+mn-lt"/>
              </a:rPr>
              <a:t>Use observation directly (no models)</a:t>
            </a:r>
          </a:p>
          <a:p>
            <a:pPr lvl="2"/>
            <a:r>
              <a:rPr lang="en-US" altLang="zh-CN" strike="sngStrike" dirty="0">
                <a:ea typeface="+mn-ea"/>
                <a:cs typeface="+mn-ea"/>
                <a:sym typeface="+mn-lt"/>
              </a:rPr>
              <a:t>e.g. K nearest neighbors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298703" y="3995803"/>
            <a:ext cx="778535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98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Why correlated trees are not ideal?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Random Forests </a:t>
            </a: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try to reduce correlation </a:t>
            </a:r>
            <a:r>
              <a:rPr lang="en-US" altLang="zh-CN" dirty="0">
                <a:ea typeface="+mn-ea"/>
                <a:cs typeface="+mn-ea"/>
                <a:sym typeface="+mn-lt"/>
              </a:rPr>
              <a:t>between the trees.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Why?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30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7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Why correlated trees are not ideal?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Assuming each tree has variance </a:t>
            </a:r>
            <a:r>
              <a:rPr lang="en-US" altLang="zh-CN" dirty="0">
                <a:cs typeface="+mn-ea"/>
                <a:sym typeface="+mn-lt"/>
              </a:rPr>
              <a:t>σ</a:t>
            </a:r>
            <a:r>
              <a:rPr lang="en-US" altLang="zh-CN" baseline="30000" dirty="0">
                <a:cs typeface="+mn-ea"/>
                <a:sym typeface="+mn-lt"/>
              </a:rPr>
              <a:t>2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If trees are independently identically distributed, then average variance is σ</a:t>
            </a:r>
            <a:r>
              <a:rPr lang="en-US" altLang="zh-CN" baseline="30000" dirty="0">
                <a:ea typeface="+mn-ea"/>
                <a:cs typeface="+mn-ea"/>
                <a:sym typeface="+mn-lt"/>
              </a:rPr>
              <a:t>2</a:t>
            </a:r>
            <a:r>
              <a:rPr lang="en-US" altLang="zh-CN" dirty="0">
                <a:ea typeface="+mn-ea"/>
                <a:cs typeface="+mn-ea"/>
                <a:sym typeface="+mn-lt"/>
              </a:rPr>
              <a:t>/B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31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89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32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EABA80-B6FD-4F33-B4D7-AD6EABF3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17" y="2521369"/>
            <a:ext cx="6950565" cy="38349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83B071-5F8A-4CC9-A89C-3425A96166F9}"/>
              </a:ext>
            </a:extLst>
          </p:cNvPr>
          <p:cNvSpPr txBox="1"/>
          <p:nvPr/>
        </p:nvSpPr>
        <p:spPr>
          <a:xfrm>
            <a:off x="387646" y="4128470"/>
            <a:ext cx="2836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A complex model will have large variance. We can average complex models to reduce variance.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77C6B-FE29-45DA-8EF2-12D5E520B4A4}"/>
              </a:ext>
            </a:extLst>
          </p:cNvPr>
          <p:cNvSpPr/>
          <p:nvPr/>
        </p:nvSpPr>
        <p:spPr>
          <a:xfrm>
            <a:off x="6115050" y="4327186"/>
            <a:ext cx="3079417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marR="30480">
              <a:lnSpc>
                <a:spcPts val="2810"/>
              </a:lnSpc>
              <a:spcBef>
                <a:spcPts val="250"/>
              </a:spcBef>
            </a:pPr>
            <a:r>
              <a:rPr lang="en-US" altLang="zh-CN" sz="2400" spc="-5" dirty="0">
                <a:cs typeface="+mn-ea"/>
                <a:sym typeface="+mn-lt"/>
              </a:rPr>
              <a:t>If </a:t>
            </a:r>
            <a:r>
              <a:rPr lang="en-US" altLang="zh-CN" sz="2400" spc="-15" dirty="0">
                <a:cs typeface="+mn-ea"/>
                <a:sym typeface="+mn-lt"/>
              </a:rPr>
              <a:t>we </a:t>
            </a:r>
            <a:r>
              <a:rPr lang="en-US" altLang="zh-CN" sz="2400" spc="-25" dirty="0">
                <a:cs typeface="+mn-ea"/>
                <a:sym typeface="+mn-lt"/>
              </a:rPr>
              <a:t>average </a:t>
            </a:r>
            <a:r>
              <a:rPr lang="en-US" altLang="zh-CN" sz="2400" spc="-5" dirty="0">
                <a:cs typeface="+mn-ea"/>
                <a:sym typeface="+mn-lt"/>
              </a:rPr>
              <a:t>all the </a:t>
            </a:r>
            <a:r>
              <a:rPr lang="zh-CN" altLang="en-US" sz="2400" spc="-365" dirty="0">
                <a:cs typeface="+mn-ea"/>
                <a:sym typeface="+mn-lt"/>
              </a:rPr>
              <a:t>𝑓</a:t>
            </a:r>
            <a:r>
              <a:rPr lang="en-US" altLang="zh-CN" sz="2400" spc="-365" baseline="-25000" dirty="0">
                <a:cs typeface="+mn-ea"/>
                <a:sym typeface="+mn-lt"/>
              </a:rPr>
              <a:t>1 </a:t>
            </a:r>
            <a:r>
              <a:rPr lang="en-US" altLang="zh-CN" sz="2400" spc="-365" dirty="0">
                <a:cs typeface="+mn-ea"/>
                <a:sym typeface="+mn-lt"/>
              </a:rPr>
              <a:t>,</a:t>
            </a:r>
            <a:r>
              <a:rPr lang="zh-CN" altLang="en-US" sz="2400" spc="-365" dirty="0">
                <a:cs typeface="+mn-ea"/>
                <a:sym typeface="+mn-lt"/>
              </a:rPr>
              <a:t>    </a:t>
            </a:r>
            <a:r>
              <a:rPr lang="en-US" altLang="zh-CN" sz="2400" spc="-5" dirty="0">
                <a:cs typeface="+mn-ea"/>
                <a:sym typeface="+mn-lt"/>
              </a:rPr>
              <a:t>is it close </a:t>
            </a:r>
            <a:r>
              <a:rPr lang="en-US" altLang="zh-CN" sz="2400" spc="-15" dirty="0">
                <a:cs typeface="+mn-ea"/>
                <a:sym typeface="+mn-lt"/>
              </a:rPr>
              <a:t>to</a:t>
            </a:r>
            <a:r>
              <a:rPr lang="zh-CN" altLang="en-US" sz="2400" spc="-365" dirty="0">
                <a:cs typeface="+mn-ea"/>
                <a:sym typeface="+mn-lt"/>
              </a:rPr>
              <a:t>𝑓</a:t>
            </a:r>
            <a:r>
              <a:rPr lang="en-US" altLang="zh-CN" sz="2400" spc="-365" baseline="30000" dirty="0">
                <a:cs typeface="+mn-ea"/>
                <a:sym typeface="+mn-lt"/>
              </a:rPr>
              <a:t>*</a:t>
            </a:r>
            <a:endParaRPr lang="en-US" altLang="zh-CN" sz="2400" spc="-1402" baseline="27777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2FC179-1E5A-4F4A-8404-F8539A8F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152" y="5303792"/>
            <a:ext cx="1763027" cy="720302"/>
          </a:xfrm>
          <a:prstGeom prst="rect">
            <a:avLst/>
          </a:prstGeom>
        </p:spPr>
      </p:pic>
      <p:sp>
        <p:nvSpPr>
          <p:cNvPr id="11" name="object 26">
            <a:extLst>
              <a:ext uri="{FF2B5EF4-FFF2-40B4-BE49-F238E27FC236}">
                <a16:creationId xmlns:a16="http://schemas.microsoft.com/office/drawing/2014/main" id="{1AA8DC5D-1C84-495B-91F8-6F407971A62F}"/>
              </a:ext>
            </a:extLst>
          </p:cNvPr>
          <p:cNvSpPr/>
          <p:nvPr/>
        </p:nvSpPr>
        <p:spPr>
          <a:xfrm>
            <a:off x="0" y="4120"/>
            <a:ext cx="7609344" cy="1085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80585" y="1155515"/>
            <a:ext cx="7531099" cy="834013"/>
            <a:chOff x="780585" y="1155515"/>
            <a:chExt cx="7531099" cy="834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A29F2F3-5816-4E05-981E-C4A84BD3A3DE}"/>
                    </a:ext>
                  </a:extLst>
                </p:cNvPr>
                <p:cNvSpPr txBox="1"/>
                <p:nvPr/>
              </p:nvSpPr>
              <p:spPr>
                <a:xfrm>
                  <a:off x="7326351" y="1275851"/>
                  <a:ext cx="985333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fPr>
                          <m:num>
                            <m:r>
                              <a:rPr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𝐵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pPr>
                          <m:e>
                            <m:r>
                              <a:rPr lang="zh-CN" alt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A29F2F3-5816-4E05-981E-C4A84BD3A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351" y="1275851"/>
                  <a:ext cx="985333" cy="6914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组合 13"/>
            <p:cNvGrpSpPr/>
            <p:nvPr/>
          </p:nvGrpSpPr>
          <p:grpSpPr>
            <a:xfrm>
              <a:off x="780585" y="1155515"/>
              <a:ext cx="6545766" cy="834013"/>
              <a:chOff x="780585" y="1255874"/>
              <a:chExt cx="6545766" cy="83401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585" y="1442487"/>
                <a:ext cx="6457950" cy="647400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6266985" y="1255874"/>
                <a:ext cx="1059366" cy="3202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180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Why correlated trees are not ideal?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Assuming each tree has variance </a:t>
            </a:r>
            <a:r>
              <a:rPr lang="en-US" altLang="zh-CN" dirty="0">
                <a:cs typeface="+mn-ea"/>
                <a:sym typeface="+mn-lt"/>
              </a:rPr>
              <a:t>σ</a:t>
            </a:r>
            <a:r>
              <a:rPr lang="en-US" altLang="zh-CN" baseline="30000" dirty="0">
                <a:cs typeface="+mn-ea"/>
                <a:sym typeface="+mn-lt"/>
              </a:rPr>
              <a:t>2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If simply </a:t>
            </a:r>
            <a:r>
              <a:rPr lang="en-US" altLang="zh-CN" dirty="0">
                <a:solidFill>
                  <a:srgbClr val="CC00CC"/>
                </a:solidFill>
                <a:ea typeface="+mn-ea"/>
                <a:cs typeface="+mn-ea"/>
                <a:sym typeface="+mn-lt"/>
              </a:rPr>
              <a:t>identically distributed</a:t>
            </a:r>
            <a:r>
              <a:rPr lang="en-US" altLang="zh-CN" dirty="0">
                <a:ea typeface="+mn-ea"/>
                <a:cs typeface="+mn-ea"/>
                <a:sym typeface="+mn-lt"/>
              </a:rPr>
              <a:t>, then average  variance is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Bef>
                <a:spcPts val="940"/>
              </a:spcBef>
              <a:buNone/>
            </a:pPr>
            <a:endParaRPr lang="en-US" altLang="zh-CN" spc="-5" dirty="0">
              <a:solidFill>
                <a:srgbClr val="0000FF"/>
              </a:solidFill>
              <a:ea typeface="+mn-ea"/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lang="en-US" altLang="zh-CN" spc="-5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As </a:t>
            </a: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B → ∞, </a:t>
            </a:r>
            <a:r>
              <a:rPr lang="en-US" altLang="zh-CN" spc="-5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second </a:t>
            </a:r>
            <a:r>
              <a:rPr lang="en-US" altLang="zh-CN" spc="-10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term </a:t>
            </a: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→</a:t>
            </a:r>
            <a:r>
              <a:rPr lang="en-US" altLang="zh-CN" spc="-45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Thus, </a:t>
            </a:r>
            <a:r>
              <a:rPr lang="en-US" altLang="zh-CN" spc="-5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the pairwise </a:t>
            </a:r>
            <a:r>
              <a:rPr lang="en-US" altLang="zh-CN" spc="-10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correlation </a:t>
            </a:r>
            <a:r>
              <a:rPr lang="en-US" altLang="zh-CN" spc="-20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always </a:t>
            </a:r>
            <a:r>
              <a:rPr lang="en-US" altLang="zh-CN" spc="-15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affects </a:t>
            </a:r>
            <a:r>
              <a:rPr lang="en-US" altLang="zh-CN" spc="-5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the</a:t>
            </a:r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variance</a:t>
            </a:r>
            <a:endParaRPr lang="en-US" altLang="zh-CN" dirty="0">
              <a:solidFill>
                <a:srgbClr val="0070C0"/>
              </a:solidFill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6FCA296-322B-49FE-8887-6EAC57BE2947}"/>
              </a:ext>
            </a:extLst>
          </p:cNvPr>
          <p:cNvSpPr/>
          <p:nvPr/>
        </p:nvSpPr>
        <p:spPr>
          <a:xfrm>
            <a:off x="3028950" y="3311912"/>
            <a:ext cx="2167654" cy="716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361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Why correlated trees are not ideal?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How to deal?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If we reduce m (the number of dimensions we  actually consider in each splitting), </a:t>
            </a:r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then we reduce the pairwise tree correlation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0070C0"/>
                </a:solidFill>
                <a:ea typeface="+mn-ea"/>
                <a:cs typeface="+mn-ea"/>
                <a:sym typeface="+mn-lt"/>
              </a:rPr>
              <a:t>Thus, variance will be reduced.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34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62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More about Random Forests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ACFA94-66BD-4EC3-8D8B-31D4214CB3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ea typeface="+mn-ea"/>
                    <a:cs typeface="+mn-ea"/>
                    <a:sym typeface="+mn-lt"/>
                  </a:rPr>
                  <a:t>1.</a:t>
                </a:r>
                <a:r>
                  <a:rPr lang="en-US" altLang="zh-CN" spc="85" dirty="0"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CN" spc="-10" dirty="0">
                    <a:ea typeface="+mn-ea"/>
                    <a:cs typeface="+mn-ea"/>
                    <a:sym typeface="+mn-lt"/>
                  </a:rPr>
                  <a:t>Construct</a:t>
                </a:r>
                <a:r>
                  <a:rPr lang="en-US" altLang="zh-CN" spc="-5" dirty="0"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CN" spc="-10" dirty="0">
                    <a:ea typeface="+mn-ea"/>
                    <a:cs typeface="+mn-ea"/>
                    <a:sym typeface="+mn-lt"/>
                  </a:rPr>
                  <a:t>subset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pc="-10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pc="-10" smtClean="0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b="0" i="1" spc="-10" smtClean="0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pc="-10" smtClean="0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pc="-10" smtClean="0">
                                <a:latin typeface="Cambria Math" panose="02040503050406030204" pitchFamily="18" charset="0"/>
                                <a:ea typeface="+mn-ea"/>
                                <a:cs typeface="+mn-ea"/>
                                <a:sym typeface="+mn-lt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pc="-10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 spc="-1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b="0" i="1" spc="-10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spc="-1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spc="-1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b="0" i="1" spc="-10" smtClean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,…,</m:t>
                    </m:r>
                    <m:d>
                      <m:dPr>
                        <m:ctrlPr>
                          <a:rPr lang="en-US" altLang="zh-CN" i="1" spc="-1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spc="-1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i="1" spc="-1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pc="-10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 spc="-1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 spc="-1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 spc="-1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i="1" spc="-1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pc="-10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 spc="-1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pc="-20" dirty="0">
                    <a:ea typeface="+mn-ea"/>
                    <a:cs typeface="+mn-ea"/>
                    <a:sym typeface="+mn-lt"/>
                  </a:rPr>
                  <a:t> by </a:t>
                </a:r>
                <a:r>
                  <a:rPr lang="en-US" altLang="zh-CN" spc="-5" dirty="0">
                    <a:ea typeface="+mn-ea"/>
                    <a:cs typeface="+mn-ea"/>
                    <a:sym typeface="+mn-lt"/>
                  </a:rPr>
                  <a:t>sampling original </a:t>
                </a:r>
                <a:r>
                  <a:rPr lang="en-US" altLang="zh-CN" spc="-15" dirty="0">
                    <a:ea typeface="+mn-ea"/>
                    <a:cs typeface="+mn-ea"/>
                    <a:sym typeface="+mn-lt"/>
                  </a:rPr>
                  <a:t>training </a:t>
                </a:r>
                <a:r>
                  <a:rPr lang="en-US" altLang="zh-CN" spc="-10" dirty="0">
                    <a:ea typeface="+mn-ea"/>
                    <a:cs typeface="+mn-ea"/>
                    <a:sym typeface="+mn-lt"/>
                  </a:rPr>
                  <a:t>set </a:t>
                </a:r>
                <a:r>
                  <a:rPr lang="en-US" altLang="zh-CN" spc="-5" dirty="0">
                    <a:ea typeface="+mn-ea"/>
                    <a:cs typeface="+mn-ea"/>
                    <a:sym typeface="+mn-lt"/>
                  </a:rPr>
                  <a:t>with</a:t>
                </a:r>
                <a:r>
                  <a:rPr lang="en-US" altLang="zh-CN" spc="50" dirty="0"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CN" spc="-15" dirty="0">
                    <a:ea typeface="+mn-ea"/>
                    <a:cs typeface="+mn-ea"/>
                    <a:sym typeface="+mn-lt"/>
                  </a:rPr>
                  <a:t>replacement.</a:t>
                </a:r>
                <a:endParaRPr lang="en-US" altLang="zh-CN" dirty="0">
                  <a:ea typeface="+mn-ea"/>
                  <a:cs typeface="+mn-ea"/>
                  <a:sym typeface="+mn-lt"/>
                </a:endParaRPr>
              </a:p>
              <a:p>
                <a:pPr marL="424180" marR="30480" indent="-386080">
                  <a:lnSpc>
                    <a:spcPts val="2900"/>
                  </a:lnSpc>
                  <a:spcBef>
                    <a:spcPts val="780"/>
                  </a:spcBef>
                  <a:buAutoNum type="arabicPeriod" startAt="2"/>
                  <a:tabLst>
                    <a:tab pos="424180" algn="l"/>
                    <a:tab pos="1377950" algn="l"/>
                  </a:tabLst>
                </a:pPr>
                <a:r>
                  <a:rPr lang="en-US" altLang="zh-CN" sz="3000" spc="-5" dirty="0">
                    <a:ea typeface="+mn-ea"/>
                    <a:cs typeface="+mn-ea"/>
                    <a:sym typeface="+mn-lt"/>
                  </a:rPr>
                  <a:t>Build </a:t>
                </a:r>
                <a:r>
                  <a:rPr lang="en-US" altLang="zh-CN" sz="3000" spc="-15" dirty="0">
                    <a:ea typeface="+mn-ea"/>
                    <a:cs typeface="+mn-ea"/>
                    <a:sym typeface="+mn-lt"/>
                  </a:rPr>
                  <a:t>tree-structured </a:t>
                </a:r>
                <a:r>
                  <a:rPr lang="en-US" altLang="zh-CN" sz="3000" spc="-10" dirty="0">
                    <a:ea typeface="+mn-ea"/>
                    <a:cs typeface="+mn-ea"/>
                    <a:sym typeface="+mn-lt"/>
                  </a:rPr>
                  <a:t>learners </a:t>
                </a:r>
                <a14:m>
                  <m:oMath xmlns:m="http://schemas.openxmlformats.org/officeDocument/2006/math">
                    <m:r>
                      <a:rPr lang="en-US" altLang="zh-CN" sz="3000" i="1" spc="-145" dirty="0" smtClean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h</m:t>
                    </m:r>
                    <m:r>
                      <a:rPr lang="en-US" altLang="zh-CN" sz="3000" i="1" spc="-145" dirty="0" smtClean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3000" i="1" spc="-145" dirty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𝑥</m:t>
                    </m:r>
                    <m:r>
                      <a:rPr lang="en-US" altLang="zh-CN" sz="3000" i="1" spc="-145" dirty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,</m:t>
                    </m:r>
                    <m:sSub>
                      <m:sSubPr>
                        <m:ctrlPr>
                          <a:rPr lang="en-US" altLang="zh-CN" sz="3000" i="1" spc="-145" dirty="0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3000" i="1" spc="-145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Θ</m:t>
                        </m:r>
                      </m:e>
                      <m:sub>
                        <m:r>
                          <a:rPr lang="en-US" altLang="zh-CN" sz="3000" b="0" i="1" spc="-145" dirty="0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𝑘</m:t>
                        </m:r>
                      </m:sub>
                    </m:sSub>
                    <m:r>
                      <a:rPr lang="en-US" altLang="zh-CN" sz="3000" i="1" dirty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en-US" altLang="zh-CN" sz="3000" spc="-10" dirty="0">
                    <a:ea typeface="+mn-ea"/>
                    <a:cs typeface="+mn-ea"/>
                    <a:sym typeface="+mn-lt"/>
                  </a:rPr>
                  <a:t>, where  </a:t>
                </a:r>
                <a:r>
                  <a:rPr lang="en-US" altLang="zh-CN" sz="3000" spc="-15" dirty="0">
                    <a:ea typeface="+mn-ea"/>
                    <a:cs typeface="+mn-ea"/>
                    <a:sym typeface="+mn-lt"/>
                  </a:rPr>
                  <a:t>at </a:t>
                </a:r>
                <a:r>
                  <a:rPr lang="en-US" altLang="zh-CN" sz="3000" spc="-5" dirty="0">
                    <a:ea typeface="+mn-ea"/>
                    <a:cs typeface="+mn-ea"/>
                    <a:sym typeface="+mn-lt"/>
                  </a:rPr>
                  <a:t>each node,</a:t>
                </a:r>
                <a:r>
                  <a:rPr lang="en-US" altLang="zh-CN" sz="3000" spc="-5" dirty="0">
                    <a:solidFill>
                      <a:srgbClr val="C00000"/>
                    </a:solidFill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CN" sz="3000" dirty="0">
                    <a:solidFill>
                      <a:srgbClr val="C00000"/>
                    </a:solidFill>
                    <a:ea typeface="+mn-ea"/>
                    <a:cs typeface="+mn-ea"/>
                    <a:sym typeface="+mn-lt"/>
                  </a:rPr>
                  <a:t>m </a:t>
                </a:r>
                <a:r>
                  <a:rPr lang="en-US" altLang="zh-CN" sz="3000" spc="-20" dirty="0">
                    <a:solidFill>
                      <a:srgbClr val="C00000"/>
                    </a:solidFill>
                    <a:ea typeface="+mn-ea"/>
                    <a:cs typeface="+mn-ea"/>
                    <a:sym typeface="+mn-lt"/>
                  </a:rPr>
                  <a:t>predictors </a:t>
                </a:r>
                <a:r>
                  <a:rPr lang="en-US" altLang="zh-CN" sz="3000" spc="-15" dirty="0">
                    <a:solidFill>
                      <a:srgbClr val="C00000"/>
                    </a:solidFill>
                    <a:ea typeface="+mn-ea"/>
                    <a:cs typeface="+mn-ea"/>
                    <a:sym typeface="+mn-lt"/>
                  </a:rPr>
                  <a:t>at random </a:t>
                </a:r>
                <a:r>
                  <a:rPr lang="en-US" altLang="zh-CN" sz="3000" spc="-15" dirty="0">
                    <a:ea typeface="+mn-ea"/>
                    <a:cs typeface="+mn-ea"/>
                    <a:sym typeface="+mn-lt"/>
                  </a:rPr>
                  <a:t>are  selected </a:t>
                </a:r>
                <a:r>
                  <a:rPr lang="en-US" altLang="zh-CN" sz="3000" spc="-25" dirty="0">
                    <a:ea typeface="+mn-ea"/>
                    <a:cs typeface="+mn-ea"/>
                    <a:sym typeface="+mn-lt"/>
                  </a:rPr>
                  <a:t>before </a:t>
                </a:r>
                <a:r>
                  <a:rPr lang="en-US" altLang="zh-CN" sz="3000" spc="-5" dirty="0">
                    <a:ea typeface="+mn-ea"/>
                    <a:cs typeface="+mn-ea"/>
                    <a:sym typeface="+mn-lt"/>
                  </a:rPr>
                  <a:t>finding the </a:t>
                </a:r>
                <a:r>
                  <a:rPr lang="en-US" altLang="zh-CN" sz="3000" spc="-15" dirty="0">
                    <a:ea typeface="+mn-ea"/>
                    <a:cs typeface="+mn-ea"/>
                    <a:sym typeface="+mn-lt"/>
                  </a:rPr>
                  <a:t>best</a:t>
                </a:r>
                <a:r>
                  <a:rPr lang="en-US" altLang="zh-CN" sz="3000" spc="-10" dirty="0"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CN" sz="3000" spc="-5" dirty="0">
                    <a:ea typeface="+mn-ea"/>
                    <a:cs typeface="+mn-ea"/>
                    <a:sym typeface="+mn-lt"/>
                  </a:rPr>
                  <a:t>split.</a:t>
                </a:r>
                <a:endParaRPr lang="en-US" altLang="zh-CN" sz="3000" dirty="0">
                  <a:ea typeface="+mn-ea"/>
                  <a:cs typeface="+mn-ea"/>
                  <a:sym typeface="+mn-lt"/>
                </a:endParaRPr>
              </a:p>
              <a:p>
                <a:pPr marL="1051560" lvl="1" indent="-457200">
                  <a:lnSpc>
                    <a:spcPct val="100000"/>
                  </a:lnSpc>
                  <a:spcBef>
                    <a:spcPts val="20"/>
                  </a:spcBef>
                  <a:tabLst>
                    <a:tab pos="980440" algn="l"/>
                    <a:tab pos="981075" algn="l"/>
                  </a:tabLst>
                </a:pPr>
                <a:r>
                  <a:rPr lang="en-US" altLang="zh-CN" sz="2600" spc="-5" dirty="0">
                    <a:solidFill>
                      <a:srgbClr val="0070C0"/>
                    </a:solidFill>
                    <a:ea typeface="+mn-ea"/>
                    <a:cs typeface="+mn-ea"/>
                    <a:sym typeface="+mn-lt"/>
                  </a:rPr>
                  <a:t>Gini Criterion.</a:t>
                </a:r>
                <a:endParaRPr lang="en-US" altLang="zh-CN" sz="2600" dirty="0">
                  <a:solidFill>
                    <a:srgbClr val="0070C0"/>
                  </a:solidFill>
                  <a:ea typeface="+mn-ea"/>
                  <a:cs typeface="+mn-ea"/>
                  <a:sym typeface="+mn-lt"/>
                </a:endParaRPr>
              </a:p>
              <a:p>
                <a:pPr marL="1051560" lvl="1" indent="-457200">
                  <a:lnSpc>
                    <a:spcPts val="3100"/>
                  </a:lnSpc>
                  <a:tabLst>
                    <a:tab pos="980440" algn="l"/>
                    <a:tab pos="981075" algn="l"/>
                  </a:tabLst>
                </a:pPr>
                <a:r>
                  <a:rPr lang="en-US" altLang="zh-CN" sz="2600" spc="-5" dirty="0">
                    <a:solidFill>
                      <a:srgbClr val="0070C0"/>
                    </a:solidFill>
                    <a:ea typeface="+mn-ea"/>
                    <a:cs typeface="+mn-ea"/>
                    <a:sym typeface="+mn-lt"/>
                  </a:rPr>
                  <a:t>No pruning.</a:t>
                </a:r>
                <a:endParaRPr lang="en-US" altLang="zh-CN" sz="2600" dirty="0">
                  <a:solidFill>
                    <a:srgbClr val="0070C0"/>
                  </a:solidFill>
                  <a:ea typeface="+mn-ea"/>
                  <a:cs typeface="+mn-ea"/>
                  <a:sym typeface="+mn-lt"/>
                </a:endParaRPr>
              </a:p>
              <a:p>
                <a:pPr marL="424180" marR="248920" indent="-386080">
                  <a:lnSpc>
                    <a:spcPts val="2900"/>
                  </a:lnSpc>
                  <a:spcBef>
                    <a:spcPts val="660"/>
                  </a:spcBef>
                  <a:buAutoNum type="arabicPeriod" startAt="2"/>
                  <a:tabLst>
                    <a:tab pos="424180" algn="l"/>
                  </a:tabLst>
                </a:pPr>
                <a:r>
                  <a:rPr lang="en-US" altLang="zh-CN" sz="3000" spc="-5" dirty="0">
                    <a:ea typeface="+mn-ea"/>
                    <a:cs typeface="+mn-ea"/>
                    <a:sym typeface="+mn-lt"/>
                  </a:rPr>
                  <a:t>Combine the </a:t>
                </a:r>
                <a:r>
                  <a:rPr lang="en-US" altLang="zh-CN" sz="3000" spc="-10" dirty="0">
                    <a:ea typeface="+mn-ea"/>
                    <a:cs typeface="+mn-ea"/>
                    <a:sym typeface="+mn-lt"/>
                  </a:rPr>
                  <a:t>predictions </a:t>
                </a:r>
                <a:r>
                  <a:rPr lang="en-US" altLang="zh-CN" sz="3000" spc="-25" dirty="0">
                    <a:ea typeface="+mn-ea"/>
                    <a:cs typeface="+mn-ea"/>
                    <a:sym typeface="+mn-lt"/>
                  </a:rPr>
                  <a:t>(average </a:t>
                </a:r>
                <a:r>
                  <a:rPr lang="en-US" altLang="zh-CN" sz="3000" dirty="0">
                    <a:ea typeface="+mn-ea"/>
                    <a:cs typeface="+mn-ea"/>
                    <a:sym typeface="+mn-lt"/>
                  </a:rPr>
                  <a:t>or </a:t>
                </a:r>
                <a:r>
                  <a:rPr lang="en-US" altLang="zh-CN" sz="3000" spc="-5" dirty="0">
                    <a:ea typeface="+mn-ea"/>
                    <a:cs typeface="+mn-ea"/>
                    <a:sym typeface="+mn-lt"/>
                  </a:rPr>
                  <a:t>majority  </a:t>
                </a:r>
                <a:r>
                  <a:rPr lang="en-US" altLang="zh-CN" sz="3000" spc="-20" dirty="0">
                    <a:ea typeface="+mn-ea"/>
                    <a:cs typeface="+mn-ea"/>
                    <a:sym typeface="+mn-lt"/>
                  </a:rPr>
                  <a:t>vote) to get </a:t>
                </a:r>
                <a:r>
                  <a:rPr lang="en-US" altLang="zh-CN" sz="3000" spc="-5" dirty="0">
                    <a:ea typeface="+mn-ea"/>
                    <a:cs typeface="+mn-ea"/>
                    <a:sym typeface="+mn-lt"/>
                  </a:rPr>
                  <a:t>the final</a:t>
                </a:r>
                <a:r>
                  <a:rPr lang="en-US" altLang="zh-CN" sz="3000" spc="15" dirty="0"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CN" sz="3000" spc="-10" dirty="0">
                    <a:ea typeface="+mn-ea"/>
                    <a:cs typeface="+mn-ea"/>
                    <a:sym typeface="+mn-lt"/>
                  </a:rPr>
                  <a:t>result.</a:t>
                </a:r>
                <a:endParaRPr lang="en-US" altLang="zh-CN" sz="3000" dirty="0">
                  <a:ea typeface="+mn-ea"/>
                  <a:cs typeface="+mn-ea"/>
                  <a:sym typeface="+mn-lt"/>
                </a:endParaRPr>
              </a:p>
              <a:p>
                <a:endParaRPr lang="en-US" altLang="zh-CN" dirty="0">
                  <a:ea typeface="+mn-ea"/>
                  <a:cs typeface="+mn-ea"/>
                  <a:sym typeface="+mn-lt"/>
                </a:endParaRPr>
              </a:p>
              <a:p>
                <a:endParaRPr lang="zh-CN" altLang="en-US" dirty="0"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ACFA94-66BD-4EC3-8D8B-31D4214CB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075" r="-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35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190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forest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E6D273-0129-4F45-85EE-9A0CC9AFF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75" r="10451"/>
          <a:stretch/>
        </p:blipFill>
        <p:spPr>
          <a:xfrm>
            <a:off x="628650" y="1416205"/>
            <a:ext cx="7600950" cy="49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7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80" dirty="0">
                <a:ea typeface="+mn-ea"/>
                <a:cs typeface="+mn-ea"/>
                <a:sym typeface="+mn-lt"/>
              </a:rPr>
              <a:t>Today: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Ensemble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Bagging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Bagged Decision Tree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Random forests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Stacking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Boosting</a:t>
            </a:r>
          </a:p>
          <a:p>
            <a:pPr lvl="1"/>
            <a:r>
              <a:rPr lang="en-US" altLang="zh-CN" dirty="0" err="1">
                <a:ea typeface="+mn-ea"/>
                <a:cs typeface="+mn-ea"/>
                <a:sym typeface="+mn-lt"/>
              </a:rPr>
              <a:t>Adaboost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 err="1">
                <a:ea typeface="+mn-ea"/>
                <a:cs typeface="+mn-ea"/>
                <a:sym typeface="+mn-lt"/>
              </a:rPr>
              <a:t>Xgboost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BBB9677-33DB-4C9E-BE7A-404FEF99F0FB}"/>
              </a:ext>
            </a:extLst>
          </p:cNvPr>
          <p:cNvSpPr/>
          <p:nvPr/>
        </p:nvSpPr>
        <p:spPr>
          <a:xfrm>
            <a:off x="154516" y="3246437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93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e.g. Ensembles in practice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187F29E-75F1-465D-889C-908B736DF1B0}"/>
              </a:ext>
            </a:extLst>
          </p:cNvPr>
          <p:cNvSpPr/>
          <p:nvPr/>
        </p:nvSpPr>
        <p:spPr>
          <a:xfrm>
            <a:off x="353459" y="2012296"/>
            <a:ext cx="8437081" cy="4460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156E62E-BBFC-4750-B45E-B52210231E87}"/>
              </a:ext>
            </a:extLst>
          </p:cNvPr>
          <p:cNvSpPr txBox="1"/>
          <p:nvPr/>
        </p:nvSpPr>
        <p:spPr>
          <a:xfrm>
            <a:off x="4013887" y="1418768"/>
            <a:ext cx="4888125" cy="1187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ts val="2125"/>
              </a:lnSpc>
              <a:spcBef>
                <a:spcPts val="260"/>
              </a:spcBef>
            </a:pPr>
            <a:r>
              <a:rPr sz="2000" spc="-10" dirty="0">
                <a:cs typeface="+mn-ea"/>
                <a:sym typeface="+mn-lt"/>
              </a:rPr>
              <a:t>Each</a:t>
            </a:r>
            <a:r>
              <a:rPr sz="200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rating/sample:</a:t>
            </a:r>
            <a:endParaRPr sz="2000" dirty="0">
              <a:cs typeface="+mn-ea"/>
              <a:sym typeface="+mn-lt"/>
            </a:endParaRPr>
          </a:p>
          <a:p>
            <a:pPr marL="196215">
              <a:lnSpc>
                <a:spcPts val="2125"/>
              </a:lnSpc>
            </a:pPr>
            <a:r>
              <a:rPr sz="2000" dirty="0">
                <a:cs typeface="+mn-ea"/>
                <a:sym typeface="+mn-lt"/>
              </a:rPr>
              <a:t>+ </a:t>
            </a:r>
            <a:r>
              <a:rPr sz="2000" spc="-30" dirty="0">
                <a:cs typeface="+mn-ea"/>
                <a:sym typeface="+mn-lt"/>
              </a:rPr>
              <a:t>&lt;user, </a:t>
            </a:r>
            <a:r>
              <a:rPr sz="2000" spc="-5" dirty="0">
                <a:cs typeface="+mn-ea"/>
                <a:sym typeface="+mn-lt"/>
              </a:rPr>
              <a:t>movie, </a:t>
            </a:r>
            <a:r>
              <a:rPr sz="2000" spc="-15" dirty="0">
                <a:cs typeface="+mn-ea"/>
                <a:sym typeface="+mn-lt"/>
              </a:rPr>
              <a:t>date </a:t>
            </a:r>
            <a:r>
              <a:rPr sz="2000" dirty="0">
                <a:cs typeface="+mn-ea"/>
                <a:sym typeface="+mn-lt"/>
              </a:rPr>
              <a:t>of </a:t>
            </a:r>
            <a:r>
              <a:rPr sz="2000" spc="-10" dirty="0">
                <a:cs typeface="+mn-ea"/>
                <a:sym typeface="+mn-lt"/>
              </a:rPr>
              <a:t>grade,</a:t>
            </a:r>
            <a:r>
              <a:rPr sz="2000" spc="75" dirty="0">
                <a:cs typeface="+mn-ea"/>
                <a:sym typeface="+mn-lt"/>
              </a:rPr>
              <a:t> </a:t>
            </a:r>
            <a:r>
              <a:rPr sz="2000" spc="-10" dirty="0">
                <a:cs typeface="+mn-ea"/>
                <a:sym typeface="+mn-lt"/>
              </a:rPr>
              <a:t>grade&gt;</a:t>
            </a:r>
            <a:endParaRPr sz="2000" dirty="0">
              <a:cs typeface="+mn-ea"/>
              <a:sym typeface="+mn-lt"/>
            </a:endParaRPr>
          </a:p>
          <a:p>
            <a:pPr marL="91440" marR="114300">
              <a:lnSpc>
                <a:spcPct val="102200"/>
              </a:lnSpc>
            </a:pPr>
            <a:r>
              <a:rPr sz="2000" spc="-25" dirty="0">
                <a:cs typeface="+mn-ea"/>
                <a:sym typeface="+mn-lt"/>
              </a:rPr>
              <a:t>Training </a:t>
            </a:r>
            <a:r>
              <a:rPr sz="2000" spc="-5" dirty="0">
                <a:cs typeface="+mn-ea"/>
                <a:sym typeface="+mn-lt"/>
              </a:rPr>
              <a:t>set </a:t>
            </a:r>
            <a:r>
              <a:rPr sz="2000" dirty="0">
                <a:cs typeface="+mn-ea"/>
                <a:sym typeface="+mn-lt"/>
              </a:rPr>
              <a:t>(100,480,507 </a:t>
            </a:r>
            <a:r>
              <a:rPr sz="2000" spc="-10" dirty="0">
                <a:cs typeface="+mn-ea"/>
                <a:sym typeface="+mn-lt"/>
              </a:rPr>
              <a:t>ratings)  </a:t>
            </a:r>
            <a:r>
              <a:rPr sz="2000" spc="-5" dirty="0">
                <a:cs typeface="+mn-ea"/>
                <a:sym typeface="+mn-lt"/>
              </a:rPr>
              <a:t>Qualifying set </a:t>
            </a:r>
            <a:r>
              <a:rPr sz="2000" dirty="0">
                <a:cs typeface="+mn-ea"/>
                <a:sym typeface="+mn-lt"/>
              </a:rPr>
              <a:t>(2,817,131 </a:t>
            </a:r>
            <a:r>
              <a:rPr sz="2000" spc="-10" dirty="0">
                <a:cs typeface="+mn-ea"/>
                <a:sym typeface="+mn-lt"/>
              </a:rPr>
              <a:t>ratings)</a:t>
            </a:r>
            <a:r>
              <a:rPr sz="2000" spc="-55" dirty="0">
                <a:cs typeface="+mn-ea"/>
                <a:sym typeface="+mn-lt"/>
              </a:rPr>
              <a:t> </a:t>
            </a:r>
            <a:r>
              <a:rPr sz="2000" dirty="0">
                <a:cs typeface="+mn-ea"/>
                <a:sym typeface="+mn-lt"/>
              </a:rPr>
              <a:t>winner</a:t>
            </a:r>
          </a:p>
        </p:txBody>
      </p:sp>
    </p:spTree>
    <p:extLst>
      <p:ext uri="{BB962C8B-B14F-4D97-AF65-F5344CB8AC3E}">
        <p14:creationId xmlns:p14="http://schemas.microsoft.com/office/powerpoint/2010/main" val="15608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Ensemble in practice</a:t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5B4830A-8358-4CF9-994C-3682E981E6F5}"/>
              </a:ext>
            </a:extLst>
          </p:cNvPr>
          <p:cNvSpPr/>
          <p:nvPr/>
        </p:nvSpPr>
        <p:spPr>
          <a:xfrm>
            <a:off x="421494" y="1692038"/>
            <a:ext cx="5999134" cy="3473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911CFA0-48BF-445C-A90B-1A5DE4BAE9EB}"/>
              </a:ext>
            </a:extLst>
          </p:cNvPr>
          <p:cNvSpPr txBox="1">
            <a:spLocks/>
          </p:cNvSpPr>
          <p:nvPr/>
        </p:nvSpPr>
        <p:spPr>
          <a:xfrm>
            <a:off x="6750804" y="2345750"/>
            <a:ext cx="2393196" cy="21681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wrap="square" lIns="0" tIns="349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91440" marR="231775">
              <a:lnSpc>
                <a:spcPct val="99400"/>
              </a:lnSpc>
              <a:spcBef>
                <a:spcPts val="275"/>
              </a:spcBef>
            </a:pPr>
            <a:r>
              <a:rPr lang="en-US" sz="2000" spc="-45" dirty="0">
                <a:ea typeface="+mn-ea"/>
                <a:cs typeface="+mn-ea"/>
                <a:sym typeface="+mn-lt"/>
              </a:rPr>
              <a:t>Team </a:t>
            </a:r>
            <a:r>
              <a:rPr lang="en-US" sz="2000" spc="-10" dirty="0">
                <a:ea typeface="+mn-ea"/>
                <a:cs typeface="+mn-ea"/>
                <a:sym typeface="+mn-lt"/>
              </a:rPr>
              <a:t>“</a:t>
            </a:r>
            <a:r>
              <a:rPr lang="en-US" sz="2000" spc="-10" dirty="0" err="1">
                <a:ea typeface="+mn-ea"/>
                <a:cs typeface="+mn-ea"/>
                <a:sym typeface="+mn-lt"/>
              </a:rPr>
              <a:t>Bellkor's</a:t>
            </a:r>
            <a:r>
              <a:rPr lang="en-US" sz="2000" spc="-10" dirty="0">
                <a:ea typeface="+mn-ea"/>
                <a:cs typeface="+mn-ea"/>
                <a:sym typeface="+mn-lt"/>
              </a:rPr>
              <a:t> Pragmatic </a:t>
            </a:r>
            <a:r>
              <a:rPr lang="en-US" sz="2000" spc="-5" dirty="0">
                <a:ea typeface="+mn-ea"/>
                <a:cs typeface="+mn-ea"/>
                <a:sym typeface="+mn-lt"/>
              </a:rPr>
              <a:t>Chaos” </a:t>
            </a:r>
            <a:r>
              <a:rPr lang="en-US" sz="2000" spc="-15" dirty="0">
                <a:ea typeface="+mn-ea"/>
                <a:cs typeface="+mn-ea"/>
                <a:sym typeface="+mn-lt"/>
              </a:rPr>
              <a:t>defeated </a:t>
            </a:r>
            <a:r>
              <a:rPr lang="en-US" sz="2000" spc="-5" dirty="0">
                <a:ea typeface="+mn-ea"/>
                <a:cs typeface="+mn-ea"/>
                <a:sym typeface="+mn-lt"/>
              </a:rPr>
              <a:t>the </a:t>
            </a:r>
            <a:r>
              <a:rPr lang="en-US" sz="2000" spc="-10" dirty="0">
                <a:ea typeface="+mn-ea"/>
                <a:cs typeface="+mn-ea"/>
                <a:sym typeface="+mn-lt"/>
              </a:rPr>
              <a:t>team  “ensemble” </a:t>
            </a:r>
            <a:r>
              <a:rPr lang="en-US" sz="2000" spc="-5" dirty="0">
                <a:ea typeface="+mn-ea"/>
                <a:cs typeface="+mn-ea"/>
                <a:sym typeface="+mn-lt"/>
              </a:rPr>
              <a:t>by submitting </a:t>
            </a:r>
            <a:r>
              <a:rPr lang="en-US" sz="2000" spc="-10" dirty="0">
                <a:ea typeface="+mn-ea"/>
                <a:cs typeface="+mn-ea"/>
                <a:sym typeface="+mn-lt"/>
              </a:rPr>
              <a:t>just </a:t>
            </a:r>
            <a:r>
              <a:rPr lang="en-US" sz="2000" dirty="0">
                <a:ea typeface="+mn-ea"/>
                <a:cs typeface="+mn-ea"/>
                <a:sym typeface="+mn-lt"/>
              </a:rPr>
              <a:t>20 </a:t>
            </a:r>
            <a:r>
              <a:rPr lang="en-US" sz="2000" spc="-5" dirty="0">
                <a:ea typeface="+mn-ea"/>
                <a:cs typeface="+mn-ea"/>
                <a:sym typeface="+mn-lt"/>
              </a:rPr>
              <a:t>minutes earlier! </a:t>
            </a:r>
            <a:r>
              <a:rPr lang="en-US" sz="2000" dirty="0">
                <a:ea typeface="+mn-ea"/>
                <a:cs typeface="+mn-ea"/>
                <a:sym typeface="Wingdings" panose="05000000000000000000" pitchFamily="2" charset="2"/>
              </a:rPr>
              <a:t></a:t>
            </a:r>
            <a:r>
              <a:rPr lang="en-US" sz="2000" dirty="0">
                <a:ea typeface="+mn-ea"/>
                <a:cs typeface="+mn-ea"/>
                <a:sym typeface="+mn-lt"/>
              </a:rPr>
              <a:t> 1 million </a:t>
            </a:r>
            <a:r>
              <a:rPr lang="en-US" sz="2000" spc="-5" dirty="0">
                <a:ea typeface="+mn-ea"/>
                <a:cs typeface="+mn-ea"/>
                <a:sym typeface="+mn-lt"/>
              </a:rPr>
              <a:t>dollar</a:t>
            </a:r>
            <a:r>
              <a:rPr lang="en-US" sz="2000" dirty="0">
                <a:ea typeface="+mn-ea"/>
                <a:cs typeface="+mn-ea"/>
                <a:sym typeface="+mn-lt"/>
              </a:rPr>
              <a:t>!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D841A10-AA8F-4F69-A07D-85091EF4A48B}"/>
              </a:ext>
            </a:extLst>
          </p:cNvPr>
          <p:cNvSpPr txBox="1"/>
          <p:nvPr/>
        </p:nvSpPr>
        <p:spPr>
          <a:xfrm>
            <a:off x="427652" y="5736855"/>
            <a:ext cx="6576695" cy="341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cs typeface="+mn-ea"/>
                <a:sym typeface="+mn-lt"/>
              </a:rPr>
              <a:t>The </a:t>
            </a:r>
            <a:r>
              <a:rPr sz="2000" spc="-5" dirty="0">
                <a:cs typeface="+mn-ea"/>
                <a:sym typeface="+mn-lt"/>
              </a:rPr>
              <a:t>ensemble </a:t>
            </a:r>
            <a:r>
              <a:rPr sz="2000" spc="-10" dirty="0">
                <a:cs typeface="+mn-ea"/>
                <a:sym typeface="+mn-lt"/>
              </a:rPr>
              <a:t>team</a:t>
            </a:r>
            <a:r>
              <a:rPr lang="en-US" sz="2000" spc="-10" dirty="0">
                <a:cs typeface="+mn-ea"/>
                <a:sym typeface="+mn-lt"/>
              </a:rPr>
              <a:t> </a:t>
            </a:r>
            <a:r>
              <a:rPr lang="en-US" sz="2000" spc="-10" dirty="0">
                <a:cs typeface="+mn-ea"/>
                <a:sym typeface="Wingdings" panose="05000000000000000000" pitchFamily="2" charset="2"/>
              </a:rPr>
              <a:t></a:t>
            </a:r>
            <a:r>
              <a:rPr sz="200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blenders </a:t>
            </a:r>
            <a:r>
              <a:rPr sz="2000" dirty="0">
                <a:cs typeface="+mn-ea"/>
                <a:sym typeface="+mn-lt"/>
              </a:rPr>
              <a:t>of </a:t>
            </a:r>
            <a:r>
              <a:rPr sz="2000" spc="-5" dirty="0">
                <a:cs typeface="+mn-ea"/>
                <a:sym typeface="+mn-lt"/>
              </a:rPr>
              <a:t>multiple </a:t>
            </a:r>
            <a:r>
              <a:rPr sz="2000" spc="-15" dirty="0">
                <a:cs typeface="+mn-ea"/>
                <a:sym typeface="+mn-lt"/>
              </a:rPr>
              <a:t>different</a:t>
            </a:r>
            <a:r>
              <a:rPr sz="2000" spc="2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methods</a:t>
            </a:r>
            <a:endParaRPr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540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80" dirty="0">
                <a:ea typeface="+mn-ea"/>
                <a:cs typeface="+mn-ea"/>
                <a:sym typeface="+mn-lt"/>
              </a:rPr>
              <a:t>Today: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Ensemble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B1500F-09F0-46E4-919E-1C45B42DF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88" y="2032957"/>
            <a:ext cx="5018574" cy="33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Stacking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3850" indent="-311150">
              <a:lnSpc>
                <a:spcPct val="100000"/>
              </a:lnSpc>
              <a:spcBef>
                <a:spcPts val="100"/>
              </a:spcBef>
              <a:buSzPct val="85714"/>
              <a:buFont typeface="Arial"/>
              <a:buChar char="•"/>
              <a:tabLst>
                <a:tab pos="323215" algn="l"/>
                <a:tab pos="323850" algn="l"/>
              </a:tabLst>
            </a:pPr>
            <a:r>
              <a:rPr lang="en-US" altLang="zh-CN" spc="-5" dirty="0">
                <a:ea typeface="+mn-ea"/>
                <a:cs typeface="+mn-ea"/>
                <a:sym typeface="+mn-lt"/>
              </a:rPr>
              <a:t>Main Idea: Learn and combine multiple</a:t>
            </a:r>
            <a:r>
              <a:rPr lang="en-US" altLang="zh-CN" spc="3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classifiers</a:t>
            </a: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40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2016225-FF10-4829-83A1-1F950501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3" y="2341695"/>
            <a:ext cx="8827773" cy="42858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726764"/>
            <a:ext cx="760798" cy="757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291" y="5690215"/>
            <a:ext cx="708893" cy="7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Generating Base and Meta Learners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Base model—efficiency, accuracy and diversity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Sampling training examples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Sampling features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Using different learning models</a:t>
            </a:r>
          </a:p>
          <a:p>
            <a:pPr lvl="1"/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Meta learner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Majority voting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Weighted averaging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…..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Higher level classifier — Supervised (e.g.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Xgboost</a:t>
            </a:r>
            <a:r>
              <a:rPr lang="en-US" altLang="zh-CN" dirty="0">
                <a:ea typeface="+mn-ea"/>
                <a:cs typeface="+mn-ea"/>
                <a:sym typeface="+mn-lt"/>
              </a:rPr>
              <a:t> as blender)</a:t>
            </a:r>
          </a:p>
          <a:p>
            <a:pPr lvl="1"/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41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8768C0E-2047-4D2E-AE0B-43D4A6F5EA9D}"/>
              </a:ext>
            </a:extLst>
          </p:cNvPr>
          <p:cNvGrpSpPr/>
          <p:nvPr/>
        </p:nvGrpSpPr>
        <p:grpSpPr>
          <a:xfrm>
            <a:off x="4572000" y="3912707"/>
            <a:ext cx="2435301" cy="1036319"/>
            <a:chOff x="4572000" y="3912707"/>
            <a:chExt cx="2435301" cy="1036319"/>
          </a:xfrm>
        </p:grpSpPr>
        <p:grpSp>
          <p:nvGrpSpPr>
            <p:cNvPr id="7" name="object 8">
              <a:extLst>
                <a:ext uri="{FF2B5EF4-FFF2-40B4-BE49-F238E27FC236}">
                  <a16:creationId xmlns:a16="http://schemas.microsoft.com/office/drawing/2014/main" id="{EB5427A4-AD3E-438F-9E99-A990C8A43534}"/>
                </a:ext>
              </a:extLst>
            </p:cNvPr>
            <p:cNvGrpSpPr/>
            <p:nvPr/>
          </p:nvGrpSpPr>
          <p:grpSpPr>
            <a:xfrm>
              <a:off x="4572000" y="3912707"/>
              <a:ext cx="533400" cy="1036319"/>
              <a:chOff x="4242815" y="4178808"/>
              <a:chExt cx="533400" cy="1036319"/>
            </a:xfrm>
          </p:grpSpPr>
          <p:sp>
            <p:nvSpPr>
              <p:cNvPr id="8" name="object 9">
                <a:extLst>
                  <a:ext uri="{FF2B5EF4-FFF2-40B4-BE49-F238E27FC236}">
                    <a16:creationId xmlns:a16="http://schemas.microsoft.com/office/drawing/2014/main" id="{CE4594F6-8E88-4AC9-AD8D-452B047751C8}"/>
                  </a:ext>
                </a:extLst>
              </p:cNvPr>
              <p:cNvSpPr/>
              <p:nvPr/>
            </p:nvSpPr>
            <p:spPr>
              <a:xfrm>
                <a:off x="4242815" y="4178808"/>
                <a:ext cx="533400" cy="103631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" name="object 10">
                <a:extLst>
                  <a:ext uri="{FF2B5EF4-FFF2-40B4-BE49-F238E27FC236}">
                    <a16:creationId xmlns:a16="http://schemas.microsoft.com/office/drawing/2014/main" id="{CFBC51FF-F1BC-4B6F-B5CB-D908979EDF77}"/>
                  </a:ext>
                </a:extLst>
              </p:cNvPr>
              <p:cNvSpPr/>
              <p:nvPr/>
            </p:nvSpPr>
            <p:spPr>
              <a:xfrm>
                <a:off x="4285424" y="4214190"/>
                <a:ext cx="437515" cy="927735"/>
              </a:xfrm>
              <a:custGeom>
                <a:avLst/>
                <a:gdLst/>
                <a:ahLst/>
                <a:cxnLst/>
                <a:rect l="l" t="t" r="r" b="b"/>
                <a:pathLst>
                  <a:path w="437514" h="927735">
                    <a:moveTo>
                      <a:pt x="0" y="0"/>
                    </a:moveTo>
                    <a:lnTo>
                      <a:pt x="69113" y="1857"/>
                    </a:lnTo>
                    <a:lnTo>
                      <a:pt x="129138" y="7031"/>
                    </a:lnTo>
                    <a:lnTo>
                      <a:pt x="176472" y="14919"/>
                    </a:lnTo>
                    <a:lnTo>
                      <a:pt x="218661" y="36441"/>
                    </a:lnTo>
                    <a:lnTo>
                      <a:pt x="218661" y="427385"/>
                    </a:lnTo>
                    <a:lnTo>
                      <a:pt x="229808" y="438903"/>
                    </a:lnTo>
                    <a:lnTo>
                      <a:pt x="260850" y="448906"/>
                    </a:lnTo>
                    <a:lnTo>
                      <a:pt x="308183" y="456795"/>
                    </a:lnTo>
                    <a:lnTo>
                      <a:pt x="368208" y="461968"/>
                    </a:lnTo>
                    <a:lnTo>
                      <a:pt x="437322" y="463826"/>
                    </a:lnTo>
                    <a:lnTo>
                      <a:pt x="368208" y="465684"/>
                    </a:lnTo>
                    <a:lnTo>
                      <a:pt x="308183" y="470857"/>
                    </a:lnTo>
                    <a:lnTo>
                      <a:pt x="260850" y="478746"/>
                    </a:lnTo>
                    <a:lnTo>
                      <a:pt x="229808" y="488749"/>
                    </a:lnTo>
                    <a:lnTo>
                      <a:pt x="218661" y="500268"/>
                    </a:lnTo>
                    <a:lnTo>
                      <a:pt x="218661" y="891211"/>
                    </a:lnTo>
                    <a:lnTo>
                      <a:pt x="207513" y="902730"/>
                    </a:lnTo>
                    <a:lnTo>
                      <a:pt x="176472" y="912733"/>
                    </a:lnTo>
                    <a:lnTo>
                      <a:pt x="129138" y="920622"/>
                    </a:lnTo>
                    <a:lnTo>
                      <a:pt x="69113" y="925795"/>
                    </a:lnTo>
                    <a:lnTo>
                      <a:pt x="0" y="927653"/>
                    </a:lnTo>
                  </a:path>
                </a:pathLst>
              </a:custGeom>
              <a:ln w="25400">
                <a:solidFill>
                  <a:srgbClr val="00206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C054B5A5-D24E-4B00-BFE9-65B324508AEE}"/>
                </a:ext>
              </a:extLst>
            </p:cNvPr>
            <p:cNvSpPr txBox="1"/>
            <p:nvPr/>
          </p:nvSpPr>
          <p:spPr>
            <a:xfrm>
              <a:off x="5285181" y="4213444"/>
              <a:ext cx="172212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cs typeface="+mn-ea"/>
                  <a:sym typeface="+mn-lt"/>
                </a:rPr>
                <a:t>U</a:t>
              </a:r>
              <a:r>
                <a:rPr sz="2400" dirty="0">
                  <a:cs typeface="+mn-ea"/>
                  <a:sym typeface="+mn-lt"/>
                </a:rPr>
                <a:t>n</a:t>
              </a:r>
              <a:r>
                <a:rPr sz="2400" spc="-5" dirty="0">
                  <a:cs typeface="+mn-ea"/>
                  <a:sym typeface="+mn-lt"/>
                </a:rPr>
                <a:t>s</a:t>
              </a:r>
              <a:r>
                <a:rPr sz="2400" dirty="0">
                  <a:cs typeface="+mn-ea"/>
                  <a:sym typeface="+mn-lt"/>
                </a:rPr>
                <a:t>upe</a:t>
              </a:r>
              <a:r>
                <a:rPr sz="2400" spc="20" dirty="0">
                  <a:cs typeface="+mn-ea"/>
                  <a:sym typeface="+mn-lt"/>
                </a:rPr>
                <a:t>r</a:t>
              </a:r>
              <a:r>
                <a:rPr sz="2400" dirty="0">
                  <a:cs typeface="+mn-ea"/>
                  <a:sym typeface="+mn-lt"/>
                </a:rPr>
                <a:t>vi</a:t>
              </a:r>
              <a:r>
                <a:rPr sz="2400" spc="-5" dirty="0">
                  <a:cs typeface="+mn-ea"/>
                  <a:sym typeface="+mn-lt"/>
                </a:rPr>
                <a:t>s</a:t>
              </a:r>
              <a:r>
                <a:rPr sz="2400" dirty="0">
                  <a:cs typeface="+mn-ea"/>
                  <a:sym typeface="+mn-lt"/>
                </a:rPr>
                <a:t>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80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Training the base predictors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42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CB3ABB-7337-4DCE-80D6-8021EC36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02" y="1797645"/>
            <a:ext cx="7587260" cy="42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7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5A793-56B7-4C35-A776-D67F0BBD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Training the meta blender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BD2371-1184-4912-B1FA-4708CCAB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C5978A-EB11-4176-9BBB-E91C1257D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2C3C0C-54A9-4775-95B8-57CC809D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6276ACB-7839-4D79-BA7B-08C5D1779253}"/>
              </a:ext>
            </a:extLst>
          </p:cNvPr>
          <p:cNvSpPr/>
          <p:nvPr/>
        </p:nvSpPr>
        <p:spPr>
          <a:xfrm>
            <a:off x="2370614" y="1323104"/>
            <a:ext cx="5041392" cy="5029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943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80" dirty="0">
                <a:ea typeface="+mn-ea"/>
                <a:cs typeface="+mn-ea"/>
                <a:sym typeface="+mn-lt"/>
              </a:rPr>
              <a:t>Today: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Ensemble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Bagging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Bagged Decision Tree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Random forests: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Stacking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Boosting</a:t>
            </a:r>
          </a:p>
          <a:p>
            <a:pPr lvl="1"/>
            <a:r>
              <a:rPr lang="en-US" altLang="zh-CN" dirty="0" err="1">
                <a:ea typeface="+mn-ea"/>
                <a:cs typeface="+mn-ea"/>
                <a:sym typeface="+mn-lt"/>
              </a:rPr>
              <a:t>Adaboost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 err="1">
                <a:ea typeface="+mn-ea"/>
                <a:cs typeface="+mn-ea"/>
                <a:sym typeface="+mn-lt"/>
              </a:rPr>
              <a:t>Xgboost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BBB9677-33DB-4C9E-BE7A-404FEF99F0FB}"/>
              </a:ext>
            </a:extLst>
          </p:cNvPr>
          <p:cNvSpPr/>
          <p:nvPr/>
        </p:nvSpPr>
        <p:spPr>
          <a:xfrm>
            <a:off x="154516" y="4190293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1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CB303-A855-40CB-9968-6B477DD9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Boosting Strategies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B7AEC-3184-4626-9182-E5AB5AE8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Have many rules (base classifiers) to </a:t>
            </a:r>
            <a:r>
              <a:rPr lang="en-US" altLang="zh-CN" b="1" dirty="0">
                <a:ea typeface="+mn-ea"/>
                <a:cs typeface="+mn-ea"/>
                <a:sym typeface="+mn-lt"/>
              </a:rPr>
              <a:t>vote</a:t>
            </a:r>
            <a:r>
              <a:rPr lang="en-US" altLang="zh-CN" dirty="0">
                <a:ea typeface="+mn-ea"/>
                <a:cs typeface="+mn-ea"/>
                <a:sym typeface="+mn-lt"/>
              </a:rPr>
              <a:t> on the decision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Sequentially train base classifiers that </a:t>
            </a:r>
            <a:r>
              <a:rPr lang="en-US" altLang="zh-CN" b="1" dirty="0">
                <a:ea typeface="+mn-ea"/>
                <a:cs typeface="+mn-ea"/>
                <a:sym typeface="+mn-lt"/>
              </a:rPr>
              <a:t>corrects</a:t>
            </a:r>
            <a:r>
              <a:rPr lang="en-US" altLang="zh-CN" dirty="0">
                <a:ea typeface="+mn-ea"/>
                <a:cs typeface="+mn-ea"/>
                <a:sym typeface="+mn-lt"/>
              </a:rPr>
              <a:t> mistakes of  previous → focus on </a:t>
            </a:r>
            <a:r>
              <a:rPr lang="en-US" altLang="zh-CN" b="1" dirty="0">
                <a:ea typeface="+mn-ea"/>
                <a:cs typeface="+mn-ea"/>
                <a:sym typeface="+mn-lt"/>
              </a:rPr>
              <a:t>hard</a:t>
            </a:r>
            <a:r>
              <a:rPr lang="en-US" altLang="zh-CN" dirty="0">
                <a:ea typeface="+mn-ea"/>
                <a:cs typeface="+mn-ea"/>
                <a:sym typeface="+mn-lt"/>
              </a:rPr>
              <a:t> examples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Give higher </a:t>
            </a:r>
            <a:r>
              <a:rPr lang="en-US" altLang="zh-CN" b="1" dirty="0">
                <a:ea typeface="+mn-ea"/>
                <a:cs typeface="+mn-ea"/>
                <a:sym typeface="+mn-lt"/>
              </a:rPr>
              <a:t>weight</a:t>
            </a:r>
            <a:r>
              <a:rPr lang="en-US" altLang="zh-CN" dirty="0">
                <a:ea typeface="+mn-ea"/>
                <a:cs typeface="+mn-ea"/>
                <a:sym typeface="+mn-lt"/>
              </a:rPr>
              <a:t> to better rules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5DCD3-1CED-4767-BB0A-84B76000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9833F-6275-4DE5-B2E6-41DC0AAE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39A48-399F-44E5-BB3C-19DEE45F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45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02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D3CFD-49E7-4D49-BF7E-066F10FD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E0F9A-6161-43AF-9A82-1982A539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CC7A0-5FC5-436B-B109-0118E6DD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029BC79-D2AF-43C5-9E34-A602CD283639}"/>
              </a:ext>
            </a:extLst>
          </p:cNvPr>
          <p:cNvSpPr txBox="1"/>
          <p:nvPr/>
        </p:nvSpPr>
        <p:spPr>
          <a:xfrm>
            <a:off x="894205" y="352604"/>
            <a:ext cx="6791355" cy="1510028"/>
          </a:xfrm>
          <a:prstGeom prst="rect">
            <a:avLst/>
          </a:prstGeom>
          <a:solidFill>
            <a:srgbClr val="FDEADA"/>
          </a:solidFill>
        </p:spPr>
        <p:txBody>
          <a:bodyPr vert="horz" wrap="square" lIns="0" tIns="32384" rIns="0" bIns="0" rtlCol="0">
            <a:spAutoFit/>
          </a:bodyPr>
          <a:lstStyle/>
          <a:p>
            <a:pPr marL="509905" indent="-342900">
              <a:lnSpc>
                <a:spcPct val="100000"/>
              </a:lnSpc>
              <a:spcBef>
                <a:spcPts val="254"/>
              </a:spcBef>
              <a:buSzPct val="120000"/>
              <a:buFont typeface="Arial" panose="020B0604020202020204" pitchFamily="34" charset="0"/>
              <a:buChar char="•"/>
              <a:tabLst>
                <a:tab pos="548005" algn="l"/>
                <a:tab pos="548640" algn="l"/>
              </a:tabLst>
            </a:pPr>
            <a:r>
              <a:rPr sz="2400" spc="-10" dirty="0">
                <a:cs typeface="+mn-ea"/>
                <a:sym typeface="+mn-lt"/>
              </a:rPr>
              <a:t>Recognizing</a:t>
            </a:r>
            <a:r>
              <a:rPr sz="2400" spc="-15" dirty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apples:</a:t>
            </a:r>
            <a:endParaRPr sz="2400" dirty="0">
              <a:cs typeface="+mn-ea"/>
              <a:sym typeface="+mn-lt"/>
            </a:endParaRPr>
          </a:p>
          <a:p>
            <a:pPr marL="509905" indent="-342900"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  <a:tabLst>
                <a:tab pos="548005" algn="l"/>
                <a:tab pos="548640" algn="l"/>
              </a:tabLst>
            </a:pPr>
            <a:r>
              <a:rPr sz="2400" dirty="0">
                <a:cs typeface="+mn-ea"/>
                <a:sym typeface="+mn-lt"/>
              </a:rPr>
              <a:t>(1) </a:t>
            </a:r>
            <a:r>
              <a:rPr sz="2400" spc="-5" dirty="0">
                <a:cs typeface="+mn-ea"/>
                <a:sym typeface="+mn-lt"/>
              </a:rPr>
              <a:t>Collect </a:t>
            </a:r>
            <a:r>
              <a:rPr sz="2400" dirty="0">
                <a:cs typeface="+mn-ea"/>
                <a:sym typeface="+mn-lt"/>
              </a:rPr>
              <a:t>a </a:t>
            </a:r>
            <a:r>
              <a:rPr sz="2400" spc="-5" dirty="0">
                <a:cs typeface="+mn-ea"/>
                <a:sym typeface="+mn-lt"/>
              </a:rPr>
              <a:t>set of </a:t>
            </a:r>
            <a:r>
              <a:rPr sz="2400" spc="-10" dirty="0">
                <a:cs typeface="+mn-ea"/>
                <a:sym typeface="+mn-lt"/>
              </a:rPr>
              <a:t>real </a:t>
            </a:r>
            <a:r>
              <a:rPr sz="2400" spc="-5" dirty="0">
                <a:cs typeface="+mn-ea"/>
                <a:sym typeface="+mn-lt"/>
              </a:rPr>
              <a:t>apples and plastic</a:t>
            </a:r>
            <a:r>
              <a:rPr sz="2400" spc="35" dirty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apples</a:t>
            </a:r>
            <a:endParaRPr sz="2400" dirty="0">
              <a:cs typeface="+mn-ea"/>
              <a:sym typeface="+mn-lt"/>
            </a:endParaRPr>
          </a:p>
          <a:p>
            <a:pPr marL="509905" marR="478155" indent="-342900">
              <a:lnSpc>
                <a:spcPct val="100000"/>
              </a:lnSpc>
              <a:buSzPct val="120000"/>
              <a:buFont typeface="Arial" panose="020B0604020202020204" pitchFamily="34" charset="0"/>
              <a:buChar char="•"/>
              <a:tabLst>
                <a:tab pos="548005" algn="l"/>
                <a:tab pos="548640" algn="l"/>
              </a:tabLst>
            </a:pPr>
            <a:r>
              <a:rPr sz="2400" dirty="0">
                <a:cs typeface="+mn-ea"/>
                <a:sym typeface="+mn-lt"/>
              </a:rPr>
              <a:t>(2) </a:t>
            </a:r>
            <a:r>
              <a:rPr sz="2400" spc="-5" dirty="0">
                <a:cs typeface="+mn-ea"/>
                <a:sym typeface="+mn-lt"/>
              </a:rPr>
              <a:t>Observe </a:t>
            </a:r>
            <a:r>
              <a:rPr sz="2400" dirty="0">
                <a:cs typeface="+mn-ea"/>
                <a:sym typeface="+mn-lt"/>
              </a:rPr>
              <a:t>some </a:t>
            </a:r>
            <a:r>
              <a:rPr sz="2400" spc="-5" dirty="0">
                <a:cs typeface="+mn-ea"/>
                <a:sym typeface="+mn-lt"/>
              </a:rPr>
              <a:t>rules </a:t>
            </a:r>
            <a:r>
              <a:rPr sz="2400" spc="-10" dirty="0">
                <a:cs typeface="+mn-ea"/>
                <a:sym typeface="+mn-lt"/>
              </a:rPr>
              <a:t>to </a:t>
            </a:r>
            <a:r>
              <a:rPr sz="2400" spc="-5" dirty="0">
                <a:cs typeface="+mn-ea"/>
                <a:sym typeface="+mn-lt"/>
              </a:rPr>
              <a:t>tell </a:t>
            </a:r>
            <a:r>
              <a:rPr sz="2400" dirty="0">
                <a:cs typeface="+mn-ea"/>
                <a:sym typeface="+mn-lt"/>
              </a:rPr>
              <a:t>them </a:t>
            </a:r>
            <a:r>
              <a:rPr sz="2400" spc="-5" dirty="0">
                <a:cs typeface="+mn-ea"/>
                <a:sym typeface="+mn-lt"/>
              </a:rPr>
              <a:t>apart </a:t>
            </a:r>
            <a:r>
              <a:rPr sz="2400" dirty="0">
                <a:cs typeface="+mn-ea"/>
                <a:sym typeface="+mn-lt"/>
              </a:rPr>
              <a:t>based </a:t>
            </a:r>
            <a:r>
              <a:rPr sz="2400" spc="-5" dirty="0">
                <a:cs typeface="+mn-ea"/>
                <a:sym typeface="+mn-lt"/>
              </a:rPr>
              <a:t>on  </a:t>
            </a:r>
            <a:r>
              <a:rPr sz="2400" dirty="0">
                <a:cs typeface="+mn-ea"/>
                <a:sym typeface="+mn-lt"/>
              </a:rPr>
              <a:t>their</a:t>
            </a:r>
            <a:r>
              <a:rPr sz="2400" spc="-5" dirty="0">
                <a:cs typeface="+mn-ea"/>
                <a:sym typeface="+mn-lt"/>
              </a:rPr>
              <a:t> </a:t>
            </a:r>
            <a:r>
              <a:rPr sz="2400" spc="-10" dirty="0">
                <a:cs typeface="+mn-ea"/>
                <a:sym typeface="+mn-lt"/>
              </a:rPr>
              <a:t>characteristics</a:t>
            </a:r>
            <a:endParaRPr sz="2400" dirty="0">
              <a:cs typeface="+mn-ea"/>
              <a:sym typeface="+mn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3C62DB6-63D6-429E-8348-337ED37BFA3C}"/>
              </a:ext>
            </a:extLst>
          </p:cNvPr>
          <p:cNvSpPr/>
          <p:nvPr/>
        </p:nvSpPr>
        <p:spPr>
          <a:xfrm>
            <a:off x="1905355" y="2374574"/>
            <a:ext cx="4552595" cy="3469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80C02E-2CDF-4970-8B6E-2354A2DFC64D}"/>
              </a:ext>
            </a:extLst>
          </p:cNvPr>
          <p:cNvGrpSpPr/>
          <p:nvPr/>
        </p:nvGrpSpPr>
        <p:grpSpPr>
          <a:xfrm>
            <a:off x="2180492" y="2374574"/>
            <a:ext cx="4740047" cy="3469834"/>
            <a:chOff x="2180492" y="2374574"/>
            <a:chExt cx="4740047" cy="3469834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CF464C-231F-4E8C-B077-BC523D5E0417}"/>
                </a:ext>
              </a:extLst>
            </p:cNvPr>
            <p:cNvCxnSpPr>
              <a:cxnSpLocks/>
            </p:cNvCxnSpPr>
            <p:nvPr/>
          </p:nvCxnSpPr>
          <p:spPr>
            <a:xfrm>
              <a:off x="2180492" y="3980538"/>
              <a:ext cx="427745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BDE490C-D641-4326-B8BD-3803FC0FDC05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22" y="2374574"/>
              <a:ext cx="0" cy="34698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03D79B8-368B-4B60-BD59-2D98F231E270}"/>
                </a:ext>
              </a:extLst>
            </p:cNvPr>
            <p:cNvSpPr txBox="1"/>
            <p:nvPr/>
          </p:nvSpPr>
          <p:spPr>
            <a:xfrm>
              <a:off x="2523375" y="2459919"/>
              <a:ext cx="1011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cs typeface="+mn-ea"/>
                  <a:sym typeface="+mn-lt"/>
                </a:rPr>
                <a:t>X</a:t>
              </a:r>
              <a:r>
                <a:rPr lang="en-US" altLang="zh-CN" sz="2400" baseline="-25000" dirty="0">
                  <a:solidFill>
                    <a:srgbClr val="FF0000"/>
                  </a:solidFill>
                  <a:cs typeface="+mn-ea"/>
                  <a:sym typeface="+mn-lt"/>
                </a:rPr>
                <a:t>2</a:t>
              </a:r>
              <a:endParaRPr lang="zh-CN" altLang="en-US" sz="2400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62B3C35-BD6C-4E27-B3D4-A5C7BBB9E943}"/>
                </a:ext>
              </a:extLst>
            </p:cNvPr>
            <p:cNvSpPr txBox="1"/>
            <p:nvPr/>
          </p:nvSpPr>
          <p:spPr>
            <a:xfrm>
              <a:off x="5909390" y="4937613"/>
              <a:ext cx="1011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cs typeface="+mn-ea"/>
                  <a:sym typeface="+mn-lt"/>
                </a:rPr>
                <a:t>X</a:t>
              </a:r>
              <a:r>
                <a:rPr lang="en-US" altLang="zh-CN" sz="2400" baseline="-25000" dirty="0">
                  <a:solidFill>
                    <a:srgbClr val="FF0000"/>
                  </a:solidFill>
                  <a:cs typeface="+mn-ea"/>
                  <a:sym typeface="+mn-lt"/>
                </a:rPr>
                <a:t>1</a:t>
              </a:r>
              <a:endParaRPr lang="zh-CN" altLang="en-US" sz="2400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4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D3CFD-49E7-4D49-BF7E-066F10FD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E0F9A-6161-43AF-9A82-1982A539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CC7A0-5FC5-436B-B109-0118E6DD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44CA51-FE01-42BC-8064-32008151DEAB}"/>
              </a:ext>
            </a:extLst>
          </p:cNvPr>
          <p:cNvSpPr txBox="1"/>
          <p:nvPr/>
        </p:nvSpPr>
        <p:spPr>
          <a:xfrm>
            <a:off x="628650" y="668216"/>
            <a:ext cx="7725508" cy="199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spc="-20" dirty="0">
                <a:cs typeface="+mn-ea"/>
                <a:sym typeface="+mn-lt"/>
              </a:rPr>
              <a:t>Have </a:t>
            </a:r>
            <a:r>
              <a:rPr lang="en-US" altLang="zh-CN" sz="2400" spc="-15" dirty="0">
                <a:cs typeface="+mn-ea"/>
                <a:sym typeface="+mn-lt"/>
              </a:rPr>
              <a:t>many </a:t>
            </a:r>
            <a:r>
              <a:rPr lang="en-US" altLang="zh-CN" sz="2400" dirty="0">
                <a:cs typeface="+mn-ea"/>
                <a:sym typeface="+mn-lt"/>
              </a:rPr>
              <a:t>rules </a:t>
            </a:r>
            <a:r>
              <a:rPr lang="en-US" altLang="zh-CN" sz="2400" spc="-5" dirty="0">
                <a:cs typeface="+mn-ea"/>
                <a:sym typeface="+mn-lt"/>
              </a:rPr>
              <a:t>(base </a:t>
            </a:r>
            <a:r>
              <a:rPr lang="en-US" altLang="zh-CN" sz="2400" spc="-10" dirty="0">
                <a:cs typeface="+mn-ea"/>
                <a:sym typeface="+mn-lt"/>
              </a:rPr>
              <a:t>classifiers) </a:t>
            </a:r>
            <a:r>
              <a:rPr lang="en-US" altLang="zh-CN" sz="2400" spc="-15" dirty="0">
                <a:cs typeface="+mn-ea"/>
                <a:sym typeface="+mn-lt"/>
              </a:rPr>
              <a:t>to </a:t>
            </a:r>
            <a:r>
              <a:rPr lang="en-US" altLang="zh-CN" sz="2400" b="1" spc="-15" dirty="0">
                <a:cs typeface="+mn-ea"/>
                <a:sym typeface="+mn-lt"/>
              </a:rPr>
              <a:t>vote </a:t>
            </a:r>
            <a:r>
              <a:rPr lang="en-US" altLang="zh-CN" sz="2400" spc="-5" dirty="0">
                <a:cs typeface="+mn-ea"/>
                <a:sym typeface="+mn-lt"/>
              </a:rPr>
              <a:t>on the</a:t>
            </a:r>
            <a:r>
              <a:rPr lang="en-US" altLang="zh-CN" sz="2400" spc="65" dirty="0">
                <a:cs typeface="+mn-ea"/>
                <a:sym typeface="+mn-lt"/>
              </a:rPr>
              <a:t> </a:t>
            </a:r>
            <a:r>
              <a:rPr lang="en-US" altLang="zh-CN" sz="2400" spc="-5" dirty="0">
                <a:cs typeface="+mn-ea"/>
                <a:sym typeface="+mn-lt"/>
              </a:rPr>
              <a:t>decision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5" dirty="0">
                <a:cs typeface="+mn-ea"/>
                <a:sym typeface="+mn-lt"/>
              </a:rPr>
              <a:t>Sequentially </a:t>
            </a:r>
            <a:r>
              <a:rPr lang="en-US" altLang="zh-CN" sz="2400" spc="-15" dirty="0">
                <a:cs typeface="+mn-ea"/>
                <a:sym typeface="+mn-lt"/>
              </a:rPr>
              <a:t>train </a:t>
            </a:r>
            <a:r>
              <a:rPr lang="en-US" altLang="zh-CN" sz="2400" spc="-5" dirty="0">
                <a:cs typeface="+mn-ea"/>
                <a:sym typeface="+mn-lt"/>
              </a:rPr>
              <a:t>base classifiers </a:t>
            </a:r>
            <a:r>
              <a:rPr lang="en-US" altLang="zh-CN" sz="2400" spc="-10" dirty="0">
                <a:cs typeface="+mn-ea"/>
                <a:sym typeface="+mn-lt"/>
              </a:rPr>
              <a:t>that </a:t>
            </a:r>
            <a:r>
              <a:rPr lang="en-US" altLang="zh-CN" sz="2400" b="1" spc="-10" dirty="0">
                <a:cs typeface="+mn-ea"/>
                <a:sym typeface="+mn-lt"/>
              </a:rPr>
              <a:t>corrects </a:t>
            </a:r>
            <a:r>
              <a:rPr lang="en-US" altLang="zh-CN" sz="2400" spc="-20" dirty="0">
                <a:cs typeface="+mn-ea"/>
                <a:sym typeface="+mn-lt"/>
              </a:rPr>
              <a:t>mistakes </a:t>
            </a:r>
            <a:r>
              <a:rPr lang="en-US" altLang="zh-CN" sz="2400" spc="-5" dirty="0">
                <a:cs typeface="+mn-ea"/>
                <a:sym typeface="+mn-lt"/>
              </a:rPr>
              <a:t>of  </a:t>
            </a:r>
            <a:r>
              <a:rPr lang="en-US" altLang="zh-CN" sz="2400" spc="-10" dirty="0">
                <a:cs typeface="+mn-ea"/>
                <a:sym typeface="+mn-lt"/>
              </a:rPr>
              <a:t>previous </a:t>
            </a:r>
            <a:r>
              <a:rPr lang="en-US" altLang="zh-CN" sz="2400" dirty="0">
                <a:cs typeface="+mn-ea"/>
                <a:sym typeface="+mn-lt"/>
              </a:rPr>
              <a:t>→ </a:t>
            </a:r>
            <a:r>
              <a:rPr lang="en-US" altLang="zh-CN" sz="2400" spc="-15" dirty="0">
                <a:cs typeface="+mn-ea"/>
                <a:sym typeface="+mn-lt"/>
              </a:rPr>
              <a:t>focus </a:t>
            </a:r>
            <a:r>
              <a:rPr lang="en-US" altLang="zh-CN" sz="2400" spc="-5" dirty="0">
                <a:cs typeface="+mn-ea"/>
                <a:sym typeface="+mn-lt"/>
              </a:rPr>
              <a:t>on </a:t>
            </a:r>
            <a:r>
              <a:rPr lang="en-US" altLang="zh-CN" sz="2400" b="1" spc="-10" dirty="0">
                <a:cs typeface="+mn-ea"/>
                <a:sym typeface="+mn-lt"/>
              </a:rPr>
              <a:t>hard </a:t>
            </a:r>
            <a:r>
              <a:rPr lang="en-US" altLang="zh-CN" sz="2400" spc="-15" dirty="0">
                <a:cs typeface="+mn-ea"/>
                <a:sym typeface="+mn-lt"/>
              </a:rPr>
              <a:t>examples</a:t>
            </a:r>
            <a:endParaRPr lang="en-US" altLang="zh-CN" sz="2400" dirty="0">
              <a:cs typeface="+mn-ea"/>
              <a:sym typeface="+mn-lt"/>
            </a:endParaRPr>
          </a:p>
          <a:p>
            <a:pPr marL="469900" indent="-457200">
              <a:lnSpc>
                <a:spcPts val="2810"/>
              </a:lnSpc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10" dirty="0">
                <a:cs typeface="+mn-ea"/>
                <a:sym typeface="+mn-lt"/>
              </a:rPr>
              <a:t>Give </a:t>
            </a:r>
            <a:r>
              <a:rPr lang="en-US" altLang="zh-CN" sz="2400" spc="-5" dirty="0">
                <a:cs typeface="+mn-ea"/>
                <a:sym typeface="+mn-lt"/>
              </a:rPr>
              <a:t>higher </a:t>
            </a:r>
            <a:r>
              <a:rPr lang="en-US" altLang="zh-CN" sz="2400" b="1" spc="-10" dirty="0">
                <a:cs typeface="+mn-ea"/>
                <a:sym typeface="+mn-lt"/>
              </a:rPr>
              <a:t>weight </a:t>
            </a:r>
            <a:r>
              <a:rPr lang="en-US" altLang="zh-CN" sz="2400" spc="-15" dirty="0">
                <a:cs typeface="+mn-ea"/>
                <a:sym typeface="+mn-lt"/>
              </a:rPr>
              <a:t>to better</a:t>
            </a:r>
            <a:r>
              <a:rPr lang="en-US" altLang="zh-CN" sz="2400" spc="1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rules</a:t>
            </a:r>
          </a:p>
          <a:p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AB3063F-3283-4431-9DB4-37347297AB67}"/>
              </a:ext>
            </a:extLst>
          </p:cNvPr>
          <p:cNvSpPr/>
          <p:nvPr/>
        </p:nvSpPr>
        <p:spPr>
          <a:xfrm>
            <a:off x="2309444" y="2576731"/>
            <a:ext cx="3745991" cy="2810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cs typeface="+mn-ea"/>
              <a:sym typeface="+mn-lt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F58D769-75B5-4644-96C5-795F5D92DFA0}"/>
              </a:ext>
            </a:extLst>
          </p:cNvPr>
          <p:cNvSpPr txBox="1"/>
          <p:nvPr/>
        </p:nvSpPr>
        <p:spPr>
          <a:xfrm>
            <a:off x="3753216" y="5571949"/>
            <a:ext cx="147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cs typeface="+mn-ea"/>
                <a:sym typeface="+mn-lt"/>
              </a:rPr>
              <a:t>1st </a:t>
            </a:r>
            <a:r>
              <a:rPr sz="1800" b="1" spc="-5" dirty="0">
                <a:cs typeface="+mn-ea"/>
                <a:sym typeface="+mn-lt"/>
              </a:rPr>
              <a:t>Simple</a:t>
            </a:r>
            <a:r>
              <a:rPr sz="1800" b="1" spc="-70" dirty="0">
                <a:cs typeface="+mn-ea"/>
                <a:sym typeface="+mn-lt"/>
              </a:rPr>
              <a:t> </a:t>
            </a:r>
            <a:r>
              <a:rPr sz="1800" b="1" spc="-5" dirty="0">
                <a:cs typeface="+mn-ea"/>
                <a:sym typeface="+mn-lt"/>
              </a:rPr>
              <a:t>Rule</a:t>
            </a:r>
            <a:endParaRPr sz="1800" dirty="0">
              <a:cs typeface="+mn-ea"/>
              <a:sym typeface="+mn-lt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232841C4-EF4B-4F40-ABE8-A5D41AEDA1C5}"/>
              </a:ext>
            </a:extLst>
          </p:cNvPr>
          <p:cNvGrpSpPr/>
          <p:nvPr/>
        </p:nvGrpSpPr>
        <p:grpSpPr>
          <a:xfrm>
            <a:off x="3774058" y="2501802"/>
            <a:ext cx="1238250" cy="3044190"/>
            <a:chOff x="3445814" y="2454910"/>
            <a:chExt cx="1238250" cy="304419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DD4F4943-E1DE-4260-9527-CAA8B6709E7A}"/>
                </a:ext>
              </a:extLst>
            </p:cNvPr>
            <p:cNvSpPr/>
            <p:nvPr/>
          </p:nvSpPr>
          <p:spPr>
            <a:xfrm>
              <a:off x="4016375" y="5257800"/>
              <a:ext cx="76200" cy="241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158DBDE3-764D-45D7-AB61-40D12C3CAA75}"/>
                </a:ext>
              </a:extLst>
            </p:cNvPr>
            <p:cNvSpPr/>
            <p:nvPr/>
          </p:nvSpPr>
          <p:spPr>
            <a:xfrm>
              <a:off x="3950246" y="2469197"/>
              <a:ext cx="719455" cy="673735"/>
            </a:xfrm>
            <a:custGeom>
              <a:avLst/>
              <a:gdLst/>
              <a:ahLst/>
              <a:cxnLst/>
              <a:rect l="l" t="t" r="r" b="b"/>
              <a:pathLst>
                <a:path w="719454" h="673735">
                  <a:moveTo>
                    <a:pt x="0" y="336750"/>
                  </a:moveTo>
                  <a:lnTo>
                    <a:pt x="3283" y="291055"/>
                  </a:lnTo>
                  <a:lnTo>
                    <a:pt x="12848" y="247228"/>
                  </a:lnTo>
                  <a:lnTo>
                    <a:pt x="28267" y="205671"/>
                  </a:lnTo>
                  <a:lnTo>
                    <a:pt x="49109" y="166785"/>
                  </a:lnTo>
                  <a:lnTo>
                    <a:pt x="74948" y="130972"/>
                  </a:lnTo>
                  <a:lnTo>
                    <a:pt x="105353" y="98631"/>
                  </a:lnTo>
                  <a:lnTo>
                    <a:pt x="139898" y="70166"/>
                  </a:lnTo>
                  <a:lnTo>
                    <a:pt x="178152" y="45976"/>
                  </a:lnTo>
                  <a:lnTo>
                    <a:pt x="219688" y="26463"/>
                  </a:lnTo>
                  <a:lnTo>
                    <a:pt x="264077" y="12029"/>
                  </a:lnTo>
                  <a:lnTo>
                    <a:pt x="310890" y="3074"/>
                  </a:lnTo>
                  <a:lnTo>
                    <a:pt x="359700" y="0"/>
                  </a:lnTo>
                  <a:lnTo>
                    <a:pt x="408509" y="3074"/>
                  </a:lnTo>
                  <a:lnTo>
                    <a:pt x="455322" y="12029"/>
                  </a:lnTo>
                  <a:lnTo>
                    <a:pt x="499711" y="26463"/>
                  </a:lnTo>
                  <a:lnTo>
                    <a:pt x="541247" y="45976"/>
                  </a:lnTo>
                  <a:lnTo>
                    <a:pt x="579502" y="70166"/>
                  </a:lnTo>
                  <a:lnTo>
                    <a:pt x="614046" y="98631"/>
                  </a:lnTo>
                  <a:lnTo>
                    <a:pt x="644452" y="130972"/>
                  </a:lnTo>
                  <a:lnTo>
                    <a:pt x="670290" y="166785"/>
                  </a:lnTo>
                  <a:lnTo>
                    <a:pt x="691133" y="205671"/>
                  </a:lnTo>
                  <a:lnTo>
                    <a:pt x="706551" y="247228"/>
                  </a:lnTo>
                  <a:lnTo>
                    <a:pt x="716116" y="291055"/>
                  </a:lnTo>
                  <a:lnTo>
                    <a:pt x="719400" y="336750"/>
                  </a:lnTo>
                  <a:lnTo>
                    <a:pt x="716116" y="382445"/>
                  </a:lnTo>
                  <a:lnTo>
                    <a:pt x="706551" y="426271"/>
                  </a:lnTo>
                  <a:lnTo>
                    <a:pt x="691133" y="467828"/>
                  </a:lnTo>
                  <a:lnTo>
                    <a:pt x="670290" y="506714"/>
                  </a:lnTo>
                  <a:lnTo>
                    <a:pt x="644452" y="542528"/>
                  </a:lnTo>
                  <a:lnTo>
                    <a:pt x="614046" y="574868"/>
                  </a:lnTo>
                  <a:lnTo>
                    <a:pt x="579502" y="603334"/>
                  </a:lnTo>
                  <a:lnTo>
                    <a:pt x="541247" y="627524"/>
                  </a:lnTo>
                  <a:lnTo>
                    <a:pt x="499711" y="647036"/>
                  </a:lnTo>
                  <a:lnTo>
                    <a:pt x="455322" y="661471"/>
                  </a:lnTo>
                  <a:lnTo>
                    <a:pt x="408509" y="670426"/>
                  </a:lnTo>
                  <a:lnTo>
                    <a:pt x="359700" y="673500"/>
                  </a:lnTo>
                  <a:lnTo>
                    <a:pt x="310890" y="670426"/>
                  </a:lnTo>
                  <a:lnTo>
                    <a:pt x="264077" y="661471"/>
                  </a:lnTo>
                  <a:lnTo>
                    <a:pt x="219688" y="647036"/>
                  </a:lnTo>
                  <a:lnTo>
                    <a:pt x="178152" y="627524"/>
                  </a:lnTo>
                  <a:lnTo>
                    <a:pt x="139898" y="603334"/>
                  </a:lnTo>
                  <a:lnTo>
                    <a:pt x="105353" y="574868"/>
                  </a:lnTo>
                  <a:lnTo>
                    <a:pt x="74948" y="542528"/>
                  </a:lnTo>
                  <a:lnTo>
                    <a:pt x="49109" y="506714"/>
                  </a:lnTo>
                  <a:lnTo>
                    <a:pt x="28267" y="467828"/>
                  </a:lnTo>
                  <a:lnTo>
                    <a:pt x="12848" y="426271"/>
                  </a:lnTo>
                  <a:lnTo>
                    <a:pt x="3283" y="382445"/>
                  </a:lnTo>
                  <a:lnTo>
                    <a:pt x="0" y="33675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B12C18D9-18D0-4A2C-A208-6A647F9CC80E}"/>
                </a:ext>
              </a:extLst>
            </p:cNvPr>
            <p:cNvSpPr/>
            <p:nvPr/>
          </p:nvSpPr>
          <p:spPr>
            <a:xfrm>
              <a:off x="3460102" y="4519422"/>
              <a:ext cx="789940" cy="673735"/>
            </a:xfrm>
            <a:custGeom>
              <a:avLst/>
              <a:gdLst/>
              <a:ahLst/>
              <a:cxnLst/>
              <a:rect l="l" t="t" r="r" b="b"/>
              <a:pathLst>
                <a:path w="789939" h="673735">
                  <a:moveTo>
                    <a:pt x="0" y="336750"/>
                  </a:moveTo>
                  <a:lnTo>
                    <a:pt x="3077" y="294508"/>
                  </a:lnTo>
                  <a:lnTo>
                    <a:pt x="12062" y="253833"/>
                  </a:lnTo>
                  <a:lnTo>
                    <a:pt x="26584" y="215039"/>
                  </a:lnTo>
                  <a:lnTo>
                    <a:pt x="46274" y="178442"/>
                  </a:lnTo>
                  <a:lnTo>
                    <a:pt x="70761" y="144357"/>
                  </a:lnTo>
                  <a:lnTo>
                    <a:pt x="99676" y="113100"/>
                  </a:lnTo>
                  <a:lnTo>
                    <a:pt x="132648" y="84988"/>
                  </a:lnTo>
                  <a:lnTo>
                    <a:pt x="169306" y="60334"/>
                  </a:lnTo>
                  <a:lnTo>
                    <a:pt x="209282" y="39455"/>
                  </a:lnTo>
                  <a:lnTo>
                    <a:pt x="252204" y="22667"/>
                  </a:lnTo>
                  <a:lnTo>
                    <a:pt x="297703" y="10284"/>
                  </a:lnTo>
                  <a:lnTo>
                    <a:pt x="345408" y="2623"/>
                  </a:lnTo>
                  <a:lnTo>
                    <a:pt x="394950" y="0"/>
                  </a:lnTo>
                  <a:lnTo>
                    <a:pt x="444491" y="2623"/>
                  </a:lnTo>
                  <a:lnTo>
                    <a:pt x="492197" y="10284"/>
                  </a:lnTo>
                  <a:lnTo>
                    <a:pt x="537696" y="22667"/>
                  </a:lnTo>
                  <a:lnTo>
                    <a:pt x="580618" y="39455"/>
                  </a:lnTo>
                  <a:lnTo>
                    <a:pt x="620593" y="60334"/>
                  </a:lnTo>
                  <a:lnTo>
                    <a:pt x="657252" y="84988"/>
                  </a:lnTo>
                  <a:lnTo>
                    <a:pt x="690224" y="113100"/>
                  </a:lnTo>
                  <a:lnTo>
                    <a:pt x="719138" y="144357"/>
                  </a:lnTo>
                  <a:lnTo>
                    <a:pt x="743625" y="178442"/>
                  </a:lnTo>
                  <a:lnTo>
                    <a:pt x="763315" y="215039"/>
                  </a:lnTo>
                  <a:lnTo>
                    <a:pt x="777838" y="253833"/>
                  </a:lnTo>
                  <a:lnTo>
                    <a:pt x="786823" y="294508"/>
                  </a:lnTo>
                  <a:lnTo>
                    <a:pt x="789900" y="336750"/>
                  </a:lnTo>
                  <a:lnTo>
                    <a:pt x="786823" y="378991"/>
                  </a:lnTo>
                  <a:lnTo>
                    <a:pt x="777838" y="419666"/>
                  </a:lnTo>
                  <a:lnTo>
                    <a:pt x="763315" y="458461"/>
                  </a:lnTo>
                  <a:lnTo>
                    <a:pt x="743625" y="495058"/>
                  </a:lnTo>
                  <a:lnTo>
                    <a:pt x="719138" y="529142"/>
                  </a:lnTo>
                  <a:lnTo>
                    <a:pt x="690224" y="560399"/>
                  </a:lnTo>
                  <a:lnTo>
                    <a:pt x="657252" y="588512"/>
                  </a:lnTo>
                  <a:lnTo>
                    <a:pt x="620593" y="613166"/>
                  </a:lnTo>
                  <a:lnTo>
                    <a:pt x="580618" y="634044"/>
                  </a:lnTo>
                  <a:lnTo>
                    <a:pt x="537696" y="650833"/>
                  </a:lnTo>
                  <a:lnTo>
                    <a:pt x="492197" y="663215"/>
                  </a:lnTo>
                  <a:lnTo>
                    <a:pt x="444491" y="670876"/>
                  </a:lnTo>
                  <a:lnTo>
                    <a:pt x="394950" y="673500"/>
                  </a:lnTo>
                  <a:lnTo>
                    <a:pt x="345408" y="670876"/>
                  </a:lnTo>
                  <a:lnTo>
                    <a:pt x="297703" y="663215"/>
                  </a:lnTo>
                  <a:lnTo>
                    <a:pt x="252204" y="650833"/>
                  </a:lnTo>
                  <a:lnTo>
                    <a:pt x="209282" y="634044"/>
                  </a:lnTo>
                  <a:lnTo>
                    <a:pt x="169306" y="613166"/>
                  </a:lnTo>
                  <a:lnTo>
                    <a:pt x="132648" y="588512"/>
                  </a:lnTo>
                  <a:lnTo>
                    <a:pt x="99676" y="560399"/>
                  </a:lnTo>
                  <a:lnTo>
                    <a:pt x="70761" y="529142"/>
                  </a:lnTo>
                  <a:lnTo>
                    <a:pt x="46274" y="495058"/>
                  </a:lnTo>
                  <a:lnTo>
                    <a:pt x="26584" y="458461"/>
                  </a:lnTo>
                  <a:lnTo>
                    <a:pt x="12062" y="419666"/>
                  </a:lnTo>
                  <a:lnTo>
                    <a:pt x="3077" y="378991"/>
                  </a:lnTo>
                  <a:lnTo>
                    <a:pt x="0" y="33675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5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D3CFD-49E7-4D49-BF7E-066F10FD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E0F9A-6161-43AF-9A82-1982A539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CC7A0-5FC5-436B-B109-0118E6DD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6E1B4CC1-D776-46F9-AD3E-2F36FA033206}"/>
              </a:ext>
            </a:extLst>
          </p:cNvPr>
          <p:cNvSpPr/>
          <p:nvPr/>
        </p:nvSpPr>
        <p:spPr>
          <a:xfrm>
            <a:off x="2331965" y="2558874"/>
            <a:ext cx="3721608" cy="2834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cs typeface="+mn-ea"/>
              <a:sym typeface="+mn-lt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32CB264E-7834-46E7-AEFC-9369A754553A}"/>
              </a:ext>
            </a:extLst>
          </p:cNvPr>
          <p:cNvSpPr/>
          <p:nvPr/>
        </p:nvSpPr>
        <p:spPr>
          <a:xfrm>
            <a:off x="1992583" y="3886532"/>
            <a:ext cx="549275" cy="76200"/>
          </a:xfrm>
          <a:custGeom>
            <a:avLst/>
            <a:gdLst/>
            <a:ahLst/>
            <a:cxnLst/>
            <a:rect l="l" t="t" r="r" b="b"/>
            <a:pathLst>
              <a:path w="549275" h="76200">
                <a:moveTo>
                  <a:pt x="525337" y="25044"/>
                </a:moveTo>
                <a:lnTo>
                  <a:pt x="485025" y="25044"/>
                </a:lnTo>
                <a:lnTo>
                  <a:pt x="485711" y="50431"/>
                </a:lnTo>
                <a:lnTo>
                  <a:pt x="473024" y="50779"/>
                </a:lnTo>
                <a:lnTo>
                  <a:pt x="473722" y="76174"/>
                </a:lnTo>
                <a:lnTo>
                  <a:pt x="548843" y="36004"/>
                </a:lnTo>
                <a:lnTo>
                  <a:pt x="525337" y="25044"/>
                </a:lnTo>
                <a:close/>
              </a:path>
              <a:path w="549275" h="76200">
                <a:moveTo>
                  <a:pt x="472325" y="25392"/>
                </a:moveTo>
                <a:lnTo>
                  <a:pt x="0" y="38353"/>
                </a:lnTo>
                <a:lnTo>
                  <a:pt x="698" y="63741"/>
                </a:lnTo>
                <a:lnTo>
                  <a:pt x="473024" y="50779"/>
                </a:lnTo>
                <a:lnTo>
                  <a:pt x="472325" y="25392"/>
                </a:lnTo>
                <a:close/>
              </a:path>
              <a:path w="549275" h="76200">
                <a:moveTo>
                  <a:pt x="485025" y="25044"/>
                </a:moveTo>
                <a:lnTo>
                  <a:pt x="472325" y="25392"/>
                </a:lnTo>
                <a:lnTo>
                  <a:pt x="473024" y="50779"/>
                </a:lnTo>
                <a:lnTo>
                  <a:pt x="485711" y="50431"/>
                </a:lnTo>
                <a:lnTo>
                  <a:pt x="485025" y="25044"/>
                </a:lnTo>
                <a:close/>
              </a:path>
              <a:path w="549275" h="76200">
                <a:moveTo>
                  <a:pt x="471627" y="0"/>
                </a:moveTo>
                <a:lnTo>
                  <a:pt x="472325" y="25392"/>
                </a:lnTo>
                <a:lnTo>
                  <a:pt x="485025" y="25044"/>
                </a:lnTo>
                <a:lnTo>
                  <a:pt x="525337" y="25044"/>
                </a:lnTo>
                <a:lnTo>
                  <a:pt x="4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FE3D28A-DA5F-4897-991A-3E155C7EAAC2}"/>
              </a:ext>
            </a:extLst>
          </p:cNvPr>
          <p:cNvGrpSpPr/>
          <p:nvPr/>
        </p:nvGrpSpPr>
        <p:grpSpPr>
          <a:xfrm>
            <a:off x="2416420" y="3367966"/>
            <a:ext cx="3760178" cy="1129563"/>
            <a:chOff x="2416420" y="3367966"/>
            <a:chExt cx="3760178" cy="1129563"/>
          </a:xfrm>
        </p:grpSpPr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A7BFBD25-D605-4026-860B-5103C26EBBE5}"/>
                </a:ext>
              </a:extLst>
            </p:cNvPr>
            <p:cNvSpPr/>
            <p:nvPr/>
          </p:nvSpPr>
          <p:spPr>
            <a:xfrm>
              <a:off x="5246958" y="3367966"/>
              <a:ext cx="929640" cy="673735"/>
            </a:xfrm>
            <a:custGeom>
              <a:avLst/>
              <a:gdLst/>
              <a:ahLst/>
              <a:cxnLst/>
              <a:rect l="l" t="t" r="r" b="b"/>
              <a:pathLst>
                <a:path w="929639" h="673735">
                  <a:moveTo>
                    <a:pt x="0" y="336750"/>
                  </a:moveTo>
                  <a:lnTo>
                    <a:pt x="3125" y="297477"/>
                  </a:lnTo>
                  <a:lnTo>
                    <a:pt x="12269" y="259536"/>
                  </a:lnTo>
                  <a:lnTo>
                    <a:pt x="27082" y="223178"/>
                  </a:lnTo>
                  <a:lnTo>
                    <a:pt x="47217" y="188655"/>
                  </a:lnTo>
                  <a:lnTo>
                    <a:pt x="72324" y="156222"/>
                  </a:lnTo>
                  <a:lnTo>
                    <a:pt x="102056" y="126130"/>
                  </a:lnTo>
                  <a:lnTo>
                    <a:pt x="136063" y="98631"/>
                  </a:lnTo>
                  <a:lnTo>
                    <a:pt x="173997" y="73980"/>
                  </a:lnTo>
                  <a:lnTo>
                    <a:pt x="215510" y="52427"/>
                  </a:lnTo>
                  <a:lnTo>
                    <a:pt x="260252" y="34227"/>
                  </a:lnTo>
                  <a:lnTo>
                    <a:pt x="307876" y="19632"/>
                  </a:lnTo>
                  <a:lnTo>
                    <a:pt x="358033" y="8893"/>
                  </a:lnTo>
                  <a:lnTo>
                    <a:pt x="410373" y="2265"/>
                  </a:lnTo>
                  <a:lnTo>
                    <a:pt x="464550" y="0"/>
                  </a:lnTo>
                  <a:lnTo>
                    <a:pt x="518726" y="2265"/>
                  </a:lnTo>
                  <a:lnTo>
                    <a:pt x="571067" y="8893"/>
                  </a:lnTo>
                  <a:lnTo>
                    <a:pt x="621223" y="19632"/>
                  </a:lnTo>
                  <a:lnTo>
                    <a:pt x="668847" y="34227"/>
                  </a:lnTo>
                  <a:lnTo>
                    <a:pt x="713590" y="52427"/>
                  </a:lnTo>
                  <a:lnTo>
                    <a:pt x="755102" y="73980"/>
                  </a:lnTo>
                  <a:lnTo>
                    <a:pt x="793036" y="98631"/>
                  </a:lnTo>
                  <a:lnTo>
                    <a:pt x="827044" y="126130"/>
                  </a:lnTo>
                  <a:lnTo>
                    <a:pt x="856775" y="156222"/>
                  </a:lnTo>
                  <a:lnTo>
                    <a:pt x="881883" y="188655"/>
                  </a:lnTo>
                  <a:lnTo>
                    <a:pt x="902017" y="223178"/>
                  </a:lnTo>
                  <a:lnTo>
                    <a:pt x="916831" y="259536"/>
                  </a:lnTo>
                  <a:lnTo>
                    <a:pt x="925975" y="297477"/>
                  </a:lnTo>
                  <a:lnTo>
                    <a:pt x="929100" y="336750"/>
                  </a:lnTo>
                  <a:lnTo>
                    <a:pt x="925975" y="376022"/>
                  </a:lnTo>
                  <a:lnTo>
                    <a:pt x="916831" y="413963"/>
                  </a:lnTo>
                  <a:lnTo>
                    <a:pt x="902017" y="450322"/>
                  </a:lnTo>
                  <a:lnTo>
                    <a:pt x="881883" y="484844"/>
                  </a:lnTo>
                  <a:lnTo>
                    <a:pt x="856775" y="517278"/>
                  </a:lnTo>
                  <a:lnTo>
                    <a:pt x="827044" y="547370"/>
                  </a:lnTo>
                  <a:lnTo>
                    <a:pt x="793036" y="574868"/>
                  </a:lnTo>
                  <a:lnTo>
                    <a:pt x="755102" y="599520"/>
                  </a:lnTo>
                  <a:lnTo>
                    <a:pt x="713590" y="621072"/>
                  </a:lnTo>
                  <a:lnTo>
                    <a:pt x="668847" y="639272"/>
                  </a:lnTo>
                  <a:lnTo>
                    <a:pt x="621223" y="653868"/>
                  </a:lnTo>
                  <a:lnTo>
                    <a:pt x="571067" y="664606"/>
                  </a:lnTo>
                  <a:lnTo>
                    <a:pt x="518726" y="671234"/>
                  </a:lnTo>
                  <a:lnTo>
                    <a:pt x="464550" y="673500"/>
                  </a:lnTo>
                  <a:lnTo>
                    <a:pt x="410373" y="671234"/>
                  </a:lnTo>
                  <a:lnTo>
                    <a:pt x="358033" y="664606"/>
                  </a:lnTo>
                  <a:lnTo>
                    <a:pt x="307876" y="653868"/>
                  </a:lnTo>
                  <a:lnTo>
                    <a:pt x="260252" y="639272"/>
                  </a:lnTo>
                  <a:lnTo>
                    <a:pt x="215510" y="621072"/>
                  </a:lnTo>
                  <a:lnTo>
                    <a:pt x="173997" y="599520"/>
                  </a:lnTo>
                  <a:lnTo>
                    <a:pt x="136063" y="574868"/>
                  </a:lnTo>
                  <a:lnTo>
                    <a:pt x="102056" y="547370"/>
                  </a:lnTo>
                  <a:lnTo>
                    <a:pt x="72324" y="517278"/>
                  </a:lnTo>
                  <a:lnTo>
                    <a:pt x="47217" y="484844"/>
                  </a:lnTo>
                  <a:lnTo>
                    <a:pt x="27082" y="450322"/>
                  </a:lnTo>
                  <a:lnTo>
                    <a:pt x="12269" y="413963"/>
                  </a:lnTo>
                  <a:lnTo>
                    <a:pt x="3125" y="376022"/>
                  </a:lnTo>
                  <a:lnTo>
                    <a:pt x="0" y="33675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785C21EF-75FF-4B56-90B3-AB7431F24FF8}"/>
                </a:ext>
              </a:extLst>
            </p:cNvPr>
            <p:cNvSpPr/>
            <p:nvPr/>
          </p:nvSpPr>
          <p:spPr>
            <a:xfrm>
              <a:off x="2416420" y="3823794"/>
              <a:ext cx="929640" cy="673735"/>
            </a:xfrm>
            <a:custGeom>
              <a:avLst/>
              <a:gdLst/>
              <a:ahLst/>
              <a:cxnLst/>
              <a:rect l="l" t="t" r="r" b="b"/>
              <a:pathLst>
                <a:path w="929639" h="673735">
                  <a:moveTo>
                    <a:pt x="0" y="336750"/>
                  </a:moveTo>
                  <a:lnTo>
                    <a:pt x="3125" y="297477"/>
                  </a:lnTo>
                  <a:lnTo>
                    <a:pt x="12269" y="259536"/>
                  </a:lnTo>
                  <a:lnTo>
                    <a:pt x="27082" y="223178"/>
                  </a:lnTo>
                  <a:lnTo>
                    <a:pt x="47217" y="188655"/>
                  </a:lnTo>
                  <a:lnTo>
                    <a:pt x="72324" y="156222"/>
                  </a:lnTo>
                  <a:lnTo>
                    <a:pt x="102056" y="126130"/>
                  </a:lnTo>
                  <a:lnTo>
                    <a:pt x="136063" y="98631"/>
                  </a:lnTo>
                  <a:lnTo>
                    <a:pt x="173997" y="73980"/>
                  </a:lnTo>
                  <a:lnTo>
                    <a:pt x="215510" y="52427"/>
                  </a:lnTo>
                  <a:lnTo>
                    <a:pt x="260252" y="34227"/>
                  </a:lnTo>
                  <a:lnTo>
                    <a:pt x="307876" y="19632"/>
                  </a:lnTo>
                  <a:lnTo>
                    <a:pt x="358033" y="8893"/>
                  </a:lnTo>
                  <a:lnTo>
                    <a:pt x="410373" y="2265"/>
                  </a:lnTo>
                  <a:lnTo>
                    <a:pt x="464550" y="0"/>
                  </a:lnTo>
                  <a:lnTo>
                    <a:pt x="518726" y="2265"/>
                  </a:lnTo>
                  <a:lnTo>
                    <a:pt x="571067" y="8893"/>
                  </a:lnTo>
                  <a:lnTo>
                    <a:pt x="621223" y="19632"/>
                  </a:lnTo>
                  <a:lnTo>
                    <a:pt x="668847" y="34227"/>
                  </a:lnTo>
                  <a:lnTo>
                    <a:pt x="713590" y="52427"/>
                  </a:lnTo>
                  <a:lnTo>
                    <a:pt x="755102" y="73980"/>
                  </a:lnTo>
                  <a:lnTo>
                    <a:pt x="793036" y="98631"/>
                  </a:lnTo>
                  <a:lnTo>
                    <a:pt x="827044" y="126130"/>
                  </a:lnTo>
                  <a:lnTo>
                    <a:pt x="856775" y="156222"/>
                  </a:lnTo>
                  <a:lnTo>
                    <a:pt x="881883" y="188655"/>
                  </a:lnTo>
                  <a:lnTo>
                    <a:pt x="902017" y="223178"/>
                  </a:lnTo>
                  <a:lnTo>
                    <a:pt x="916831" y="259536"/>
                  </a:lnTo>
                  <a:lnTo>
                    <a:pt x="925975" y="297477"/>
                  </a:lnTo>
                  <a:lnTo>
                    <a:pt x="929100" y="336750"/>
                  </a:lnTo>
                  <a:lnTo>
                    <a:pt x="925975" y="376022"/>
                  </a:lnTo>
                  <a:lnTo>
                    <a:pt x="916831" y="413963"/>
                  </a:lnTo>
                  <a:lnTo>
                    <a:pt x="902017" y="450322"/>
                  </a:lnTo>
                  <a:lnTo>
                    <a:pt x="881883" y="484844"/>
                  </a:lnTo>
                  <a:lnTo>
                    <a:pt x="856775" y="517278"/>
                  </a:lnTo>
                  <a:lnTo>
                    <a:pt x="827044" y="547370"/>
                  </a:lnTo>
                  <a:lnTo>
                    <a:pt x="793036" y="574868"/>
                  </a:lnTo>
                  <a:lnTo>
                    <a:pt x="755102" y="599520"/>
                  </a:lnTo>
                  <a:lnTo>
                    <a:pt x="713590" y="621072"/>
                  </a:lnTo>
                  <a:lnTo>
                    <a:pt x="668847" y="639272"/>
                  </a:lnTo>
                  <a:lnTo>
                    <a:pt x="621223" y="653868"/>
                  </a:lnTo>
                  <a:lnTo>
                    <a:pt x="571067" y="664606"/>
                  </a:lnTo>
                  <a:lnTo>
                    <a:pt x="518726" y="671234"/>
                  </a:lnTo>
                  <a:lnTo>
                    <a:pt x="464550" y="673500"/>
                  </a:lnTo>
                  <a:lnTo>
                    <a:pt x="410373" y="671234"/>
                  </a:lnTo>
                  <a:lnTo>
                    <a:pt x="358033" y="664606"/>
                  </a:lnTo>
                  <a:lnTo>
                    <a:pt x="307876" y="653868"/>
                  </a:lnTo>
                  <a:lnTo>
                    <a:pt x="260252" y="639272"/>
                  </a:lnTo>
                  <a:lnTo>
                    <a:pt x="215510" y="621072"/>
                  </a:lnTo>
                  <a:lnTo>
                    <a:pt x="173997" y="599520"/>
                  </a:lnTo>
                  <a:lnTo>
                    <a:pt x="136063" y="574868"/>
                  </a:lnTo>
                  <a:lnTo>
                    <a:pt x="102056" y="547370"/>
                  </a:lnTo>
                  <a:lnTo>
                    <a:pt x="72324" y="517278"/>
                  </a:lnTo>
                  <a:lnTo>
                    <a:pt x="47217" y="484844"/>
                  </a:lnTo>
                  <a:lnTo>
                    <a:pt x="27082" y="450322"/>
                  </a:lnTo>
                  <a:lnTo>
                    <a:pt x="12269" y="413963"/>
                  </a:lnTo>
                  <a:lnTo>
                    <a:pt x="3125" y="376022"/>
                  </a:lnTo>
                  <a:lnTo>
                    <a:pt x="0" y="33675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0" name="object 7">
            <a:extLst>
              <a:ext uri="{FF2B5EF4-FFF2-40B4-BE49-F238E27FC236}">
                <a16:creationId xmlns:a16="http://schemas.microsoft.com/office/drawing/2014/main" id="{3D7405C0-19C8-4E1E-A2EB-239F98B1750B}"/>
              </a:ext>
            </a:extLst>
          </p:cNvPr>
          <p:cNvSpPr txBox="1"/>
          <p:nvPr/>
        </p:nvSpPr>
        <p:spPr>
          <a:xfrm>
            <a:off x="1050413" y="3823794"/>
            <a:ext cx="859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cs typeface="+mn-ea"/>
                <a:sym typeface="+mn-lt"/>
              </a:rPr>
              <a:t>2nd</a:t>
            </a:r>
            <a:r>
              <a:rPr sz="1800" b="1" spc="-70" dirty="0">
                <a:cs typeface="+mn-ea"/>
                <a:sym typeface="+mn-lt"/>
              </a:rPr>
              <a:t> </a:t>
            </a:r>
            <a:r>
              <a:rPr sz="1800" b="1" spc="-5" dirty="0">
                <a:cs typeface="+mn-ea"/>
                <a:sym typeface="+mn-lt"/>
              </a:rPr>
              <a:t>Rule</a:t>
            </a:r>
            <a:endParaRPr sz="18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44CA51-FE01-42BC-8064-32008151DEAB}"/>
              </a:ext>
            </a:extLst>
          </p:cNvPr>
          <p:cNvSpPr txBox="1"/>
          <p:nvPr/>
        </p:nvSpPr>
        <p:spPr>
          <a:xfrm>
            <a:off x="628650" y="668216"/>
            <a:ext cx="7725508" cy="199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spc="-20" dirty="0">
                <a:cs typeface="+mn-ea"/>
                <a:sym typeface="+mn-lt"/>
              </a:rPr>
              <a:t>Have </a:t>
            </a:r>
            <a:r>
              <a:rPr lang="en-US" altLang="zh-CN" sz="2400" spc="-15" dirty="0">
                <a:cs typeface="+mn-ea"/>
                <a:sym typeface="+mn-lt"/>
              </a:rPr>
              <a:t>many </a:t>
            </a:r>
            <a:r>
              <a:rPr lang="en-US" altLang="zh-CN" sz="2400" dirty="0">
                <a:cs typeface="+mn-ea"/>
                <a:sym typeface="+mn-lt"/>
              </a:rPr>
              <a:t>rules </a:t>
            </a:r>
            <a:r>
              <a:rPr lang="en-US" altLang="zh-CN" sz="2400" spc="-5" dirty="0">
                <a:cs typeface="+mn-ea"/>
                <a:sym typeface="+mn-lt"/>
              </a:rPr>
              <a:t>(base </a:t>
            </a:r>
            <a:r>
              <a:rPr lang="en-US" altLang="zh-CN" sz="2400" spc="-10" dirty="0">
                <a:cs typeface="+mn-ea"/>
                <a:sym typeface="+mn-lt"/>
              </a:rPr>
              <a:t>classifiers) </a:t>
            </a:r>
            <a:r>
              <a:rPr lang="en-US" altLang="zh-CN" sz="2400" spc="-15" dirty="0">
                <a:cs typeface="+mn-ea"/>
                <a:sym typeface="+mn-lt"/>
              </a:rPr>
              <a:t>to </a:t>
            </a:r>
            <a:r>
              <a:rPr lang="en-US" altLang="zh-CN" sz="2400" b="1" spc="-15" dirty="0">
                <a:cs typeface="+mn-ea"/>
                <a:sym typeface="+mn-lt"/>
              </a:rPr>
              <a:t>vote </a:t>
            </a:r>
            <a:r>
              <a:rPr lang="en-US" altLang="zh-CN" sz="2400" spc="-5" dirty="0">
                <a:cs typeface="+mn-ea"/>
                <a:sym typeface="+mn-lt"/>
              </a:rPr>
              <a:t>on the</a:t>
            </a:r>
            <a:r>
              <a:rPr lang="en-US" altLang="zh-CN" sz="2400" spc="65" dirty="0">
                <a:cs typeface="+mn-ea"/>
                <a:sym typeface="+mn-lt"/>
              </a:rPr>
              <a:t> </a:t>
            </a:r>
            <a:r>
              <a:rPr lang="en-US" altLang="zh-CN" sz="2400" spc="-5" dirty="0">
                <a:cs typeface="+mn-ea"/>
                <a:sym typeface="+mn-lt"/>
              </a:rPr>
              <a:t>decision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5" dirty="0">
                <a:cs typeface="+mn-ea"/>
                <a:sym typeface="+mn-lt"/>
              </a:rPr>
              <a:t>Sequentially </a:t>
            </a:r>
            <a:r>
              <a:rPr lang="en-US" altLang="zh-CN" sz="2400" spc="-15" dirty="0">
                <a:cs typeface="+mn-ea"/>
                <a:sym typeface="+mn-lt"/>
              </a:rPr>
              <a:t>train </a:t>
            </a:r>
            <a:r>
              <a:rPr lang="en-US" altLang="zh-CN" sz="2400" spc="-5" dirty="0">
                <a:cs typeface="+mn-ea"/>
                <a:sym typeface="+mn-lt"/>
              </a:rPr>
              <a:t>base classifiers </a:t>
            </a:r>
            <a:r>
              <a:rPr lang="en-US" altLang="zh-CN" sz="2400" spc="-10" dirty="0">
                <a:cs typeface="+mn-ea"/>
                <a:sym typeface="+mn-lt"/>
              </a:rPr>
              <a:t>that </a:t>
            </a:r>
            <a:r>
              <a:rPr lang="en-US" altLang="zh-CN" sz="2400" b="1" spc="-10" dirty="0">
                <a:cs typeface="+mn-ea"/>
                <a:sym typeface="+mn-lt"/>
              </a:rPr>
              <a:t>corrects </a:t>
            </a:r>
            <a:r>
              <a:rPr lang="en-US" altLang="zh-CN" sz="2400" spc="-20" dirty="0">
                <a:cs typeface="+mn-ea"/>
                <a:sym typeface="+mn-lt"/>
              </a:rPr>
              <a:t>mistakes </a:t>
            </a:r>
            <a:r>
              <a:rPr lang="en-US" altLang="zh-CN" sz="2400" spc="-5" dirty="0">
                <a:cs typeface="+mn-ea"/>
                <a:sym typeface="+mn-lt"/>
              </a:rPr>
              <a:t>of  </a:t>
            </a:r>
            <a:r>
              <a:rPr lang="en-US" altLang="zh-CN" sz="2400" spc="-10" dirty="0">
                <a:cs typeface="+mn-ea"/>
                <a:sym typeface="+mn-lt"/>
              </a:rPr>
              <a:t>previous </a:t>
            </a:r>
            <a:r>
              <a:rPr lang="en-US" altLang="zh-CN" sz="2400" dirty="0">
                <a:cs typeface="+mn-ea"/>
                <a:sym typeface="+mn-lt"/>
              </a:rPr>
              <a:t>→ </a:t>
            </a:r>
            <a:r>
              <a:rPr lang="en-US" altLang="zh-CN" sz="2400" spc="-15" dirty="0">
                <a:cs typeface="+mn-ea"/>
                <a:sym typeface="+mn-lt"/>
              </a:rPr>
              <a:t>focus </a:t>
            </a:r>
            <a:r>
              <a:rPr lang="en-US" altLang="zh-CN" sz="2400" spc="-5" dirty="0">
                <a:cs typeface="+mn-ea"/>
                <a:sym typeface="+mn-lt"/>
              </a:rPr>
              <a:t>on </a:t>
            </a:r>
            <a:r>
              <a:rPr lang="en-US" altLang="zh-CN" sz="2400" b="1" spc="-10" dirty="0">
                <a:cs typeface="+mn-ea"/>
                <a:sym typeface="+mn-lt"/>
              </a:rPr>
              <a:t>hard </a:t>
            </a:r>
            <a:r>
              <a:rPr lang="en-US" altLang="zh-CN" sz="2400" spc="-15" dirty="0">
                <a:cs typeface="+mn-ea"/>
                <a:sym typeface="+mn-lt"/>
              </a:rPr>
              <a:t>examples</a:t>
            </a:r>
            <a:endParaRPr lang="en-US" altLang="zh-CN" sz="2400" dirty="0">
              <a:cs typeface="+mn-ea"/>
              <a:sym typeface="+mn-lt"/>
            </a:endParaRPr>
          </a:p>
          <a:p>
            <a:pPr marL="469900" indent="-457200">
              <a:lnSpc>
                <a:spcPts val="2810"/>
              </a:lnSpc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10" dirty="0">
                <a:cs typeface="+mn-ea"/>
                <a:sym typeface="+mn-lt"/>
              </a:rPr>
              <a:t>Give </a:t>
            </a:r>
            <a:r>
              <a:rPr lang="en-US" altLang="zh-CN" sz="2400" spc="-5" dirty="0">
                <a:cs typeface="+mn-ea"/>
                <a:sym typeface="+mn-lt"/>
              </a:rPr>
              <a:t>higher </a:t>
            </a:r>
            <a:r>
              <a:rPr lang="en-US" altLang="zh-CN" sz="2400" b="1" spc="-10" dirty="0">
                <a:cs typeface="+mn-ea"/>
                <a:sym typeface="+mn-lt"/>
              </a:rPr>
              <a:t>weight </a:t>
            </a:r>
            <a:r>
              <a:rPr lang="en-US" altLang="zh-CN" sz="2400" spc="-15" dirty="0">
                <a:cs typeface="+mn-ea"/>
                <a:sym typeface="+mn-lt"/>
              </a:rPr>
              <a:t>to better</a:t>
            </a:r>
            <a:r>
              <a:rPr lang="en-US" altLang="zh-CN" sz="2400" spc="1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rules</a:t>
            </a:r>
          </a:p>
          <a:p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937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D3CFD-49E7-4D49-BF7E-066F10FD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E0F9A-6161-43AF-9A82-1982A539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CC7A0-5FC5-436B-B109-0118E6DD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49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object 2">
            <a:extLst>
              <a:ext uri="{FF2B5EF4-FFF2-40B4-BE49-F238E27FC236}">
                <a16:creationId xmlns:a16="http://schemas.microsoft.com/office/drawing/2014/main" id="{D46C4E8E-0FD6-4A56-945D-6A3EA7FF74A5}"/>
              </a:ext>
            </a:extLst>
          </p:cNvPr>
          <p:cNvGrpSpPr/>
          <p:nvPr/>
        </p:nvGrpSpPr>
        <p:grpSpPr>
          <a:xfrm>
            <a:off x="2000056" y="2579078"/>
            <a:ext cx="4056379" cy="2813685"/>
            <a:chOff x="1625650" y="2526792"/>
            <a:chExt cx="4056379" cy="2813685"/>
          </a:xfrm>
        </p:grpSpPr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3338B7BE-BF13-40CE-80B8-01B3092CB47C}"/>
                </a:ext>
              </a:extLst>
            </p:cNvPr>
            <p:cNvSpPr/>
            <p:nvPr/>
          </p:nvSpPr>
          <p:spPr>
            <a:xfrm>
              <a:off x="1965959" y="2526792"/>
              <a:ext cx="3715512" cy="28133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C5712EE7-2498-4918-99EF-594A73D27DE6}"/>
                </a:ext>
              </a:extLst>
            </p:cNvPr>
            <p:cNvSpPr/>
            <p:nvPr/>
          </p:nvSpPr>
          <p:spPr>
            <a:xfrm>
              <a:off x="1625650" y="3073120"/>
              <a:ext cx="340360" cy="77470"/>
            </a:xfrm>
            <a:custGeom>
              <a:avLst/>
              <a:gdLst/>
              <a:ahLst/>
              <a:cxnLst/>
              <a:rect l="l" t="t" r="r" b="b"/>
              <a:pathLst>
                <a:path w="340360" h="77469">
                  <a:moveTo>
                    <a:pt x="268274" y="1092"/>
                  </a:moveTo>
                  <a:lnTo>
                    <a:pt x="265742" y="26368"/>
                  </a:lnTo>
                  <a:lnTo>
                    <a:pt x="278384" y="27635"/>
                  </a:lnTo>
                  <a:lnTo>
                    <a:pt x="275844" y="52908"/>
                  </a:lnTo>
                  <a:lnTo>
                    <a:pt x="263084" y="52908"/>
                  </a:lnTo>
                  <a:lnTo>
                    <a:pt x="260680" y="76911"/>
                  </a:lnTo>
                  <a:lnTo>
                    <a:pt x="323719" y="52908"/>
                  </a:lnTo>
                  <a:lnTo>
                    <a:pt x="275844" y="52908"/>
                  </a:lnTo>
                  <a:lnTo>
                    <a:pt x="263211" y="51642"/>
                  </a:lnTo>
                  <a:lnTo>
                    <a:pt x="327043" y="51642"/>
                  </a:lnTo>
                  <a:lnTo>
                    <a:pt x="340296" y="46596"/>
                  </a:lnTo>
                  <a:lnTo>
                    <a:pt x="268274" y="1092"/>
                  </a:lnTo>
                  <a:close/>
                </a:path>
                <a:path w="340360" h="77469">
                  <a:moveTo>
                    <a:pt x="265742" y="26368"/>
                  </a:moveTo>
                  <a:lnTo>
                    <a:pt x="263211" y="51642"/>
                  </a:lnTo>
                  <a:lnTo>
                    <a:pt x="275844" y="52908"/>
                  </a:lnTo>
                  <a:lnTo>
                    <a:pt x="278384" y="27635"/>
                  </a:lnTo>
                  <a:lnTo>
                    <a:pt x="265742" y="26368"/>
                  </a:lnTo>
                  <a:close/>
                </a:path>
                <a:path w="340360" h="77469">
                  <a:moveTo>
                    <a:pt x="2527" y="0"/>
                  </a:moveTo>
                  <a:lnTo>
                    <a:pt x="0" y="25273"/>
                  </a:lnTo>
                  <a:lnTo>
                    <a:pt x="263211" y="51642"/>
                  </a:lnTo>
                  <a:lnTo>
                    <a:pt x="265742" y="26368"/>
                  </a:lnTo>
                  <a:lnTo>
                    <a:pt x="2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5" name="object 5">
            <a:extLst>
              <a:ext uri="{FF2B5EF4-FFF2-40B4-BE49-F238E27FC236}">
                <a16:creationId xmlns:a16="http://schemas.microsoft.com/office/drawing/2014/main" id="{913D8F78-DB35-40D8-9CCC-822EBB865935}"/>
              </a:ext>
            </a:extLst>
          </p:cNvPr>
          <p:cNvSpPr txBox="1"/>
          <p:nvPr/>
        </p:nvSpPr>
        <p:spPr>
          <a:xfrm>
            <a:off x="1184081" y="2975546"/>
            <a:ext cx="815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cs typeface="+mn-ea"/>
                <a:sym typeface="+mn-lt"/>
              </a:rPr>
              <a:t>3rd</a:t>
            </a:r>
            <a:r>
              <a:rPr sz="1800" b="1" spc="-75" dirty="0">
                <a:cs typeface="+mn-ea"/>
                <a:sym typeface="+mn-lt"/>
              </a:rPr>
              <a:t> </a:t>
            </a:r>
            <a:r>
              <a:rPr sz="1800" b="1" spc="-5" dirty="0">
                <a:cs typeface="+mn-ea"/>
                <a:sym typeface="+mn-lt"/>
              </a:rPr>
              <a:t>Rule</a:t>
            </a:r>
            <a:endParaRPr sz="1800" dirty="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44CA51-FE01-42BC-8064-32008151DEAB}"/>
              </a:ext>
            </a:extLst>
          </p:cNvPr>
          <p:cNvSpPr txBox="1"/>
          <p:nvPr/>
        </p:nvSpPr>
        <p:spPr>
          <a:xfrm>
            <a:off x="628650" y="668216"/>
            <a:ext cx="7725508" cy="199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spc="-20" dirty="0">
                <a:cs typeface="+mn-ea"/>
                <a:sym typeface="+mn-lt"/>
              </a:rPr>
              <a:t>Have </a:t>
            </a:r>
            <a:r>
              <a:rPr lang="en-US" altLang="zh-CN" sz="2400" spc="-15" dirty="0">
                <a:cs typeface="+mn-ea"/>
                <a:sym typeface="+mn-lt"/>
              </a:rPr>
              <a:t>many </a:t>
            </a:r>
            <a:r>
              <a:rPr lang="en-US" altLang="zh-CN" sz="2400" dirty="0">
                <a:cs typeface="+mn-ea"/>
                <a:sym typeface="+mn-lt"/>
              </a:rPr>
              <a:t>rules </a:t>
            </a:r>
            <a:r>
              <a:rPr lang="en-US" altLang="zh-CN" sz="2400" spc="-5" dirty="0">
                <a:cs typeface="+mn-ea"/>
                <a:sym typeface="+mn-lt"/>
              </a:rPr>
              <a:t>(base </a:t>
            </a:r>
            <a:r>
              <a:rPr lang="en-US" altLang="zh-CN" sz="2400" spc="-10" dirty="0">
                <a:cs typeface="+mn-ea"/>
                <a:sym typeface="+mn-lt"/>
              </a:rPr>
              <a:t>classifiers) </a:t>
            </a:r>
            <a:r>
              <a:rPr lang="en-US" altLang="zh-CN" sz="2400" spc="-15" dirty="0">
                <a:cs typeface="+mn-ea"/>
                <a:sym typeface="+mn-lt"/>
              </a:rPr>
              <a:t>to </a:t>
            </a:r>
            <a:r>
              <a:rPr lang="en-US" altLang="zh-CN" sz="2400" b="1" spc="-15" dirty="0">
                <a:cs typeface="+mn-ea"/>
                <a:sym typeface="+mn-lt"/>
              </a:rPr>
              <a:t>vote </a:t>
            </a:r>
            <a:r>
              <a:rPr lang="en-US" altLang="zh-CN" sz="2400" spc="-5" dirty="0">
                <a:cs typeface="+mn-ea"/>
                <a:sym typeface="+mn-lt"/>
              </a:rPr>
              <a:t>on the</a:t>
            </a:r>
            <a:r>
              <a:rPr lang="en-US" altLang="zh-CN" sz="2400" spc="65" dirty="0">
                <a:cs typeface="+mn-ea"/>
                <a:sym typeface="+mn-lt"/>
              </a:rPr>
              <a:t> </a:t>
            </a:r>
            <a:r>
              <a:rPr lang="en-US" altLang="zh-CN" sz="2400" spc="-5" dirty="0">
                <a:cs typeface="+mn-ea"/>
                <a:sym typeface="+mn-lt"/>
              </a:rPr>
              <a:t>decision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5" dirty="0">
                <a:cs typeface="+mn-ea"/>
                <a:sym typeface="+mn-lt"/>
              </a:rPr>
              <a:t>Sequentially </a:t>
            </a:r>
            <a:r>
              <a:rPr lang="en-US" altLang="zh-CN" sz="2400" spc="-15" dirty="0">
                <a:cs typeface="+mn-ea"/>
                <a:sym typeface="+mn-lt"/>
              </a:rPr>
              <a:t>train </a:t>
            </a:r>
            <a:r>
              <a:rPr lang="en-US" altLang="zh-CN" sz="2400" spc="-5" dirty="0">
                <a:cs typeface="+mn-ea"/>
                <a:sym typeface="+mn-lt"/>
              </a:rPr>
              <a:t>base classifiers </a:t>
            </a:r>
            <a:r>
              <a:rPr lang="en-US" altLang="zh-CN" sz="2400" spc="-10" dirty="0">
                <a:cs typeface="+mn-ea"/>
                <a:sym typeface="+mn-lt"/>
              </a:rPr>
              <a:t>that </a:t>
            </a:r>
            <a:r>
              <a:rPr lang="en-US" altLang="zh-CN" sz="2400" b="1" spc="-10" dirty="0">
                <a:cs typeface="+mn-ea"/>
                <a:sym typeface="+mn-lt"/>
              </a:rPr>
              <a:t>corrects </a:t>
            </a:r>
            <a:r>
              <a:rPr lang="en-US" altLang="zh-CN" sz="2400" spc="-20" dirty="0">
                <a:cs typeface="+mn-ea"/>
                <a:sym typeface="+mn-lt"/>
              </a:rPr>
              <a:t>mistakes </a:t>
            </a:r>
            <a:r>
              <a:rPr lang="en-US" altLang="zh-CN" sz="2400" spc="-5" dirty="0">
                <a:cs typeface="+mn-ea"/>
                <a:sym typeface="+mn-lt"/>
              </a:rPr>
              <a:t>of  </a:t>
            </a:r>
            <a:r>
              <a:rPr lang="en-US" altLang="zh-CN" sz="2400" spc="-10" dirty="0">
                <a:cs typeface="+mn-ea"/>
                <a:sym typeface="+mn-lt"/>
              </a:rPr>
              <a:t>previous </a:t>
            </a:r>
            <a:r>
              <a:rPr lang="en-US" altLang="zh-CN" sz="2400" dirty="0">
                <a:cs typeface="+mn-ea"/>
                <a:sym typeface="+mn-lt"/>
              </a:rPr>
              <a:t>→ </a:t>
            </a:r>
            <a:r>
              <a:rPr lang="en-US" altLang="zh-CN" sz="2400" spc="-15" dirty="0">
                <a:cs typeface="+mn-ea"/>
                <a:sym typeface="+mn-lt"/>
              </a:rPr>
              <a:t>focus </a:t>
            </a:r>
            <a:r>
              <a:rPr lang="en-US" altLang="zh-CN" sz="2400" spc="-5" dirty="0">
                <a:cs typeface="+mn-ea"/>
                <a:sym typeface="+mn-lt"/>
              </a:rPr>
              <a:t>on </a:t>
            </a:r>
            <a:r>
              <a:rPr lang="en-US" altLang="zh-CN" sz="2400" b="1" spc="-10" dirty="0">
                <a:cs typeface="+mn-ea"/>
                <a:sym typeface="+mn-lt"/>
              </a:rPr>
              <a:t>hard </a:t>
            </a:r>
            <a:r>
              <a:rPr lang="en-US" altLang="zh-CN" sz="2400" spc="-15" dirty="0">
                <a:cs typeface="+mn-ea"/>
                <a:sym typeface="+mn-lt"/>
              </a:rPr>
              <a:t>examples</a:t>
            </a:r>
            <a:endParaRPr lang="en-US" altLang="zh-CN" sz="2400" dirty="0">
              <a:cs typeface="+mn-ea"/>
              <a:sym typeface="+mn-lt"/>
            </a:endParaRPr>
          </a:p>
          <a:p>
            <a:pPr marL="469900" indent="-457200">
              <a:lnSpc>
                <a:spcPts val="2810"/>
              </a:lnSpc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10" dirty="0">
                <a:cs typeface="+mn-ea"/>
                <a:sym typeface="+mn-lt"/>
              </a:rPr>
              <a:t>Give </a:t>
            </a:r>
            <a:r>
              <a:rPr lang="en-US" altLang="zh-CN" sz="2400" spc="-5" dirty="0">
                <a:cs typeface="+mn-ea"/>
                <a:sym typeface="+mn-lt"/>
              </a:rPr>
              <a:t>higher </a:t>
            </a:r>
            <a:r>
              <a:rPr lang="en-US" altLang="zh-CN" sz="2400" b="1" spc="-10" dirty="0">
                <a:cs typeface="+mn-ea"/>
                <a:sym typeface="+mn-lt"/>
              </a:rPr>
              <a:t>weight </a:t>
            </a:r>
            <a:r>
              <a:rPr lang="en-US" altLang="zh-CN" sz="2400" spc="-15" dirty="0">
                <a:cs typeface="+mn-ea"/>
                <a:sym typeface="+mn-lt"/>
              </a:rPr>
              <a:t>to better</a:t>
            </a:r>
            <a:r>
              <a:rPr lang="en-US" altLang="zh-CN" sz="2400" spc="1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rules</a:t>
            </a:r>
          </a:p>
          <a:p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515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80" dirty="0">
                <a:ea typeface="+mn-ea"/>
                <a:cs typeface="+mn-ea"/>
                <a:sym typeface="+mn-lt"/>
              </a:rPr>
              <a:t>Today:</a:t>
            </a:r>
            <a:r>
              <a:rPr lang="en-US" altLang="zh-CN" spc="-4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Ensemble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2600" indent="-4572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368300" algn="l"/>
              </a:tabLst>
            </a:pPr>
            <a:r>
              <a:rPr lang="en-US" altLang="zh-CN" spc="-15" dirty="0">
                <a:ea typeface="+mn-ea"/>
                <a:cs typeface="+mn-ea"/>
                <a:sym typeface="+mn-lt"/>
              </a:rPr>
              <a:t>Framework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of</a:t>
            </a:r>
            <a:r>
              <a:rPr lang="en-US" altLang="zh-CN" spc="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Ensemble:</a:t>
            </a:r>
          </a:p>
          <a:p>
            <a:pPr marL="825500" lvl="1" indent="-3429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368300" algn="l"/>
              </a:tabLst>
            </a:pPr>
            <a:r>
              <a:rPr lang="en-US" altLang="zh-CN" spc="-10" dirty="0">
                <a:ea typeface="+mn-ea"/>
                <a:cs typeface="+mn-ea"/>
                <a:sym typeface="+mn-lt"/>
              </a:rPr>
              <a:t>Get </a:t>
            </a:r>
            <a:r>
              <a:rPr lang="en-US" altLang="zh-CN" dirty="0">
                <a:ea typeface="+mn-ea"/>
                <a:cs typeface="+mn-ea"/>
                <a:sym typeface="+mn-lt"/>
              </a:rPr>
              <a:t>a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set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of</a:t>
            </a:r>
            <a:r>
              <a:rPr lang="en-US" altLang="zh-CN" spc="1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classifiers </a:t>
            </a:r>
            <a:r>
              <a:rPr lang="zh-CN" altLang="en-US" spc="70" dirty="0">
                <a:ea typeface="+mn-ea"/>
                <a:cs typeface="+mn-ea"/>
                <a:sym typeface="+mn-lt"/>
              </a:rPr>
              <a:t>𝑓</a:t>
            </a:r>
            <a:r>
              <a:rPr lang="en-US" altLang="zh-CN" sz="2600" spc="104" baseline="-15277" dirty="0">
                <a:ea typeface="+mn-ea"/>
                <a:cs typeface="+mn-ea"/>
                <a:sym typeface="+mn-lt"/>
              </a:rPr>
              <a:t>1</a:t>
            </a:r>
            <a:r>
              <a:rPr lang="en-US" altLang="zh-CN" sz="2600" spc="104" dirty="0">
                <a:ea typeface="+mn-ea"/>
                <a:cs typeface="+mn-ea"/>
                <a:sym typeface="+mn-lt"/>
              </a:rPr>
              <a:t>(</a:t>
            </a:r>
            <a:r>
              <a:rPr lang="zh-CN" altLang="en-US" spc="90" dirty="0">
                <a:ea typeface="+mn-ea"/>
                <a:cs typeface="+mn-ea"/>
                <a:sym typeface="+mn-lt"/>
              </a:rPr>
              <a:t>𝑥</a:t>
            </a:r>
            <a:r>
              <a:rPr lang="en-US" altLang="zh-CN" spc="90" dirty="0">
                <a:ea typeface="+mn-ea"/>
                <a:cs typeface="+mn-ea"/>
                <a:sym typeface="+mn-lt"/>
              </a:rPr>
              <a:t>)</a:t>
            </a:r>
            <a:r>
              <a:rPr lang="en-US" altLang="zh-CN" spc="400" dirty="0">
                <a:ea typeface="+mn-ea"/>
                <a:cs typeface="+mn-ea"/>
                <a:sym typeface="+mn-lt"/>
              </a:rPr>
              <a:t>,</a:t>
            </a:r>
            <a:r>
              <a:rPr lang="zh-CN" altLang="en-US" spc="70" dirty="0">
                <a:ea typeface="+mn-ea"/>
                <a:cs typeface="+mn-ea"/>
                <a:sym typeface="+mn-lt"/>
              </a:rPr>
              <a:t>𝑓</a:t>
            </a:r>
            <a:r>
              <a:rPr lang="en-US" altLang="zh-CN" spc="104" baseline="-15277" dirty="0">
                <a:ea typeface="+mn-ea"/>
                <a:cs typeface="+mn-ea"/>
                <a:sym typeface="+mn-lt"/>
              </a:rPr>
              <a:t>2</a:t>
            </a:r>
            <a:r>
              <a:rPr lang="en-US" altLang="zh-CN" spc="104" dirty="0">
                <a:ea typeface="+mn-ea"/>
                <a:cs typeface="+mn-ea"/>
                <a:sym typeface="+mn-lt"/>
              </a:rPr>
              <a:t>(</a:t>
            </a:r>
            <a:r>
              <a:rPr lang="zh-CN" altLang="en-US" spc="90" dirty="0">
                <a:ea typeface="+mn-ea"/>
                <a:cs typeface="+mn-ea"/>
                <a:sym typeface="+mn-lt"/>
              </a:rPr>
              <a:t>𝑥</a:t>
            </a:r>
            <a:r>
              <a:rPr lang="en-US" altLang="zh-CN" spc="90" dirty="0">
                <a:ea typeface="+mn-ea"/>
                <a:cs typeface="+mn-ea"/>
                <a:sym typeface="+mn-lt"/>
              </a:rPr>
              <a:t>)</a:t>
            </a:r>
            <a:r>
              <a:rPr lang="en-US" altLang="zh-CN" spc="400" dirty="0">
                <a:ea typeface="+mn-ea"/>
                <a:cs typeface="+mn-ea"/>
                <a:sym typeface="+mn-lt"/>
              </a:rPr>
              <a:t>,</a:t>
            </a:r>
            <a:r>
              <a:rPr lang="zh-CN" altLang="en-US" spc="70" dirty="0">
                <a:ea typeface="+mn-ea"/>
                <a:cs typeface="+mn-ea"/>
                <a:sym typeface="+mn-lt"/>
              </a:rPr>
              <a:t>𝑓</a:t>
            </a:r>
            <a:r>
              <a:rPr lang="en-US" altLang="zh-CN" spc="104" baseline="-15277" dirty="0">
                <a:ea typeface="+mn-ea"/>
                <a:cs typeface="+mn-ea"/>
                <a:sym typeface="+mn-lt"/>
              </a:rPr>
              <a:t>3</a:t>
            </a:r>
            <a:r>
              <a:rPr lang="en-US" altLang="zh-CN" spc="104" dirty="0">
                <a:ea typeface="+mn-ea"/>
                <a:cs typeface="+mn-ea"/>
                <a:sym typeface="+mn-lt"/>
              </a:rPr>
              <a:t>(</a:t>
            </a:r>
            <a:r>
              <a:rPr lang="zh-CN" altLang="en-US" spc="90" dirty="0">
                <a:ea typeface="+mn-ea"/>
                <a:cs typeface="+mn-ea"/>
                <a:sym typeface="+mn-lt"/>
              </a:rPr>
              <a:t>𝑥</a:t>
            </a:r>
            <a:r>
              <a:rPr lang="en-US" altLang="zh-CN" spc="90" dirty="0">
                <a:ea typeface="+mn-ea"/>
                <a:cs typeface="+mn-ea"/>
                <a:sym typeface="+mn-lt"/>
              </a:rPr>
              <a:t>)</a:t>
            </a:r>
            <a:r>
              <a:rPr lang="en-US" altLang="zh-CN" spc="400" dirty="0">
                <a:ea typeface="+mn-ea"/>
                <a:cs typeface="+mn-ea"/>
                <a:sym typeface="+mn-lt"/>
              </a:rPr>
              <a:t>…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They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should </a:t>
            </a:r>
            <a:r>
              <a:rPr lang="en-US" altLang="zh-CN" dirty="0">
                <a:ea typeface="+mn-ea"/>
                <a:cs typeface="+mn-ea"/>
                <a:sym typeface="+mn-lt"/>
              </a:rPr>
              <a:t>be</a:t>
            </a:r>
            <a:r>
              <a:rPr lang="en-US" altLang="zh-CN" spc="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diverse.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marL="825500" lvl="1" indent="-3429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368300" algn="l"/>
              </a:tabLst>
            </a:pPr>
            <a:endParaRPr lang="en-US" altLang="zh-CN" spc="-20" dirty="0">
              <a:ea typeface="+mn-ea"/>
              <a:cs typeface="+mn-ea"/>
              <a:sym typeface="+mn-lt"/>
            </a:endParaRPr>
          </a:p>
          <a:p>
            <a:pPr marL="825500" lvl="1" indent="-3429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368300" algn="l"/>
              </a:tabLst>
            </a:pPr>
            <a:endParaRPr lang="en-US" altLang="zh-CN" spc="-20" dirty="0">
              <a:ea typeface="+mn-ea"/>
              <a:cs typeface="+mn-ea"/>
              <a:sym typeface="+mn-lt"/>
            </a:endParaRPr>
          </a:p>
          <a:p>
            <a:pPr marL="825500" lvl="1" indent="-3429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368300" algn="l"/>
              </a:tabLst>
            </a:pPr>
            <a:endParaRPr lang="en-US" altLang="zh-CN" spc="-20" dirty="0">
              <a:ea typeface="+mn-ea"/>
              <a:cs typeface="+mn-ea"/>
              <a:sym typeface="+mn-lt"/>
            </a:endParaRPr>
          </a:p>
          <a:p>
            <a:pPr marL="825500" lvl="1" indent="-3429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368300" algn="l"/>
              </a:tabLst>
            </a:pPr>
            <a:endParaRPr lang="en-US" altLang="zh-CN" spc="-20" dirty="0">
              <a:ea typeface="+mn-ea"/>
              <a:cs typeface="+mn-ea"/>
              <a:sym typeface="+mn-lt"/>
            </a:endParaRPr>
          </a:p>
          <a:p>
            <a:pPr marL="825500" lvl="1" indent="-3429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368300" algn="l"/>
              </a:tabLst>
            </a:pPr>
            <a:r>
              <a:rPr lang="en-US" altLang="zh-CN" spc="-20" dirty="0">
                <a:ea typeface="+mn-ea"/>
                <a:cs typeface="+mn-ea"/>
                <a:sym typeface="+mn-lt"/>
              </a:rPr>
              <a:t>Aggregate </a:t>
            </a:r>
            <a:r>
              <a:rPr lang="en-US" altLang="zh-CN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classifiers</a:t>
            </a:r>
            <a:r>
              <a:rPr lang="en-US" altLang="zh-CN" spc="-8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(</a:t>
            </a:r>
            <a:r>
              <a:rPr lang="en-US" altLang="zh-CN" i="1" spc="-5" dirty="0">
                <a:ea typeface="+mn-ea"/>
                <a:cs typeface="+mn-ea"/>
                <a:sym typeface="+mn-lt"/>
              </a:rPr>
              <a:t>properly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)</a:t>
            </a:r>
          </a:p>
          <a:p>
            <a:pPr marL="825500" lvl="1" indent="-3429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368300" algn="l"/>
              </a:tabLst>
            </a:pPr>
            <a:endParaRPr lang="en-US" altLang="zh-CN" spc="-5" dirty="0">
              <a:ea typeface="+mn-ea"/>
              <a:cs typeface="+mn-ea"/>
              <a:sym typeface="+mn-lt"/>
            </a:endParaRPr>
          </a:p>
          <a:p>
            <a:pPr marL="368300" indent="-3429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368300" algn="l"/>
              </a:tabLst>
            </a:pPr>
            <a:r>
              <a:rPr lang="en-US" altLang="zh-CN" spc="-5" dirty="0">
                <a:ea typeface="+mn-ea"/>
                <a:cs typeface="+mn-ea"/>
                <a:sym typeface="+mn-lt"/>
              </a:rPr>
              <a:t>For example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9F9D36F3-2F17-4B1C-AEBB-3628BC98313F}"/>
              </a:ext>
            </a:extLst>
          </p:cNvPr>
          <p:cNvSpPr txBox="1"/>
          <p:nvPr/>
        </p:nvSpPr>
        <p:spPr>
          <a:xfrm>
            <a:off x="1648402" y="3177441"/>
            <a:ext cx="5626100" cy="892552"/>
          </a:xfrm>
          <a:prstGeom prst="rect">
            <a:avLst/>
          </a:prstGeom>
          <a:solidFill>
            <a:srgbClr val="C6D9F1"/>
          </a:solidFill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ts val="2125"/>
              </a:lnSpc>
              <a:spcBef>
                <a:spcPts val="260"/>
              </a:spcBef>
            </a:pPr>
            <a:r>
              <a:rPr sz="2000" spc="-5" dirty="0">
                <a:cs typeface="+mn-ea"/>
                <a:sym typeface="+mn-lt"/>
              </a:rPr>
              <a:t>How </a:t>
            </a:r>
            <a:r>
              <a:rPr sz="2000" spc="-10" dirty="0">
                <a:cs typeface="+mn-ea"/>
                <a:sym typeface="+mn-lt"/>
              </a:rPr>
              <a:t>to </a:t>
            </a:r>
            <a:r>
              <a:rPr sz="2000" spc="-15" dirty="0">
                <a:cs typeface="+mn-ea"/>
                <a:sym typeface="+mn-lt"/>
              </a:rPr>
              <a:t>have different </a:t>
            </a:r>
            <a:r>
              <a:rPr sz="2000" spc="-10" dirty="0">
                <a:cs typeface="+mn-ea"/>
                <a:sym typeface="+mn-lt"/>
              </a:rPr>
              <a:t>training </a:t>
            </a:r>
            <a:r>
              <a:rPr sz="2000" spc="-15" dirty="0">
                <a:cs typeface="+mn-ea"/>
                <a:sym typeface="+mn-lt"/>
              </a:rPr>
              <a:t>data</a:t>
            </a:r>
            <a:r>
              <a:rPr sz="2000" spc="8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sets</a:t>
            </a:r>
            <a:endParaRPr sz="2000" dirty="0">
              <a:cs typeface="+mn-ea"/>
              <a:sym typeface="+mn-lt"/>
            </a:endParaRPr>
          </a:p>
          <a:p>
            <a:pPr marL="377190" indent="-286385">
              <a:lnSpc>
                <a:spcPts val="2125"/>
              </a:lnSpc>
              <a:buFont typeface="Arial"/>
              <a:buChar char="•"/>
              <a:tabLst>
                <a:tab pos="376555" algn="l"/>
                <a:tab pos="377190" algn="l"/>
              </a:tabLst>
            </a:pPr>
            <a:r>
              <a:rPr sz="2000" spc="-10" dirty="0">
                <a:cs typeface="+mn-ea"/>
                <a:sym typeface="+mn-lt"/>
              </a:rPr>
              <a:t>Re-sampling your training </a:t>
            </a:r>
            <a:r>
              <a:rPr sz="2000" spc="-15" dirty="0">
                <a:cs typeface="+mn-ea"/>
                <a:sym typeface="+mn-lt"/>
              </a:rPr>
              <a:t>data </a:t>
            </a:r>
            <a:r>
              <a:rPr sz="2000" spc="-10" dirty="0">
                <a:cs typeface="+mn-ea"/>
                <a:sym typeface="+mn-lt"/>
              </a:rPr>
              <a:t>to </a:t>
            </a:r>
            <a:r>
              <a:rPr sz="2000" spc="-15" dirty="0">
                <a:cs typeface="+mn-ea"/>
                <a:sym typeface="+mn-lt"/>
              </a:rPr>
              <a:t>form </a:t>
            </a:r>
            <a:r>
              <a:rPr sz="2000" dirty="0">
                <a:cs typeface="+mn-ea"/>
                <a:sym typeface="+mn-lt"/>
              </a:rPr>
              <a:t>a </a:t>
            </a:r>
            <a:r>
              <a:rPr sz="2000" spc="-5" dirty="0">
                <a:cs typeface="+mn-ea"/>
                <a:sym typeface="+mn-lt"/>
              </a:rPr>
              <a:t>new</a:t>
            </a:r>
            <a:r>
              <a:rPr sz="2000" spc="11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set</a:t>
            </a:r>
            <a:endParaRPr sz="2000" dirty="0">
              <a:cs typeface="+mn-ea"/>
              <a:sym typeface="+mn-lt"/>
            </a:endParaRPr>
          </a:p>
          <a:p>
            <a:pPr marL="377190" indent="-28638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376555" algn="l"/>
                <a:tab pos="377190" algn="l"/>
              </a:tabLst>
            </a:pPr>
            <a:r>
              <a:rPr sz="2000" spc="-10" dirty="0">
                <a:cs typeface="+mn-ea"/>
                <a:sym typeface="+mn-lt"/>
              </a:rPr>
              <a:t>Re-weighting your training </a:t>
            </a:r>
            <a:r>
              <a:rPr sz="2000" spc="-15" dirty="0">
                <a:cs typeface="+mn-ea"/>
                <a:sym typeface="+mn-lt"/>
              </a:rPr>
              <a:t>data to form </a:t>
            </a:r>
            <a:r>
              <a:rPr sz="2000" dirty="0">
                <a:cs typeface="+mn-ea"/>
                <a:sym typeface="+mn-lt"/>
              </a:rPr>
              <a:t>a </a:t>
            </a:r>
            <a:r>
              <a:rPr sz="2000" spc="-5" dirty="0">
                <a:cs typeface="+mn-ea"/>
                <a:sym typeface="+mn-lt"/>
              </a:rPr>
              <a:t>new</a:t>
            </a:r>
            <a:r>
              <a:rPr sz="2000" spc="12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set</a:t>
            </a:r>
            <a:endParaRPr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D3CFD-49E7-4D49-BF7E-066F10FD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E0F9A-6161-43AF-9A82-1982A539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CC7A0-5FC5-436B-B109-0118E6DD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50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A668D5E1-7216-4AE9-8780-487370804A0F}"/>
              </a:ext>
            </a:extLst>
          </p:cNvPr>
          <p:cNvGrpSpPr/>
          <p:nvPr/>
        </p:nvGrpSpPr>
        <p:grpSpPr>
          <a:xfrm>
            <a:off x="2341098" y="2584220"/>
            <a:ext cx="3716020" cy="2950845"/>
            <a:chOff x="1965960" y="2542032"/>
            <a:chExt cx="3716020" cy="2950845"/>
          </a:xfrm>
        </p:grpSpPr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9D46F2E5-2ADB-4172-B669-29CAFD231DE8}"/>
                </a:ext>
              </a:extLst>
            </p:cNvPr>
            <p:cNvSpPr/>
            <p:nvPr/>
          </p:nvSpPr>
          <p:spPr>
            <a:xfrm>
              <a:off x="1965960" y="2542032"/>
              <a:ext cx="3715512" cy="28193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5BA90B98-C233-4F3E-AC87-82C46300863A}"/>
                </a:ext>
              </a:extLst>
            </p:cNvPr>
            <p:cNvSpPr/>
            <p:nvPr/>
          </p:nvSpPr>
          <p:spPr>
            <a:xfrm>
              <a:off x="3543769" y="5250954"/>
              <a:ext cx="76200" cy="241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D3AA6463-DB53-4942-A030-CAB95DED56B0}"/>
              </a:ext>
            </a:extLst>
          </p:cNvPr>
          <p:cNvSpPr txBox="1"/>
          <p:nvPr/>
        </p:nvSpPr>
        <p:spPr>
          <a:xfrm>
            <a:off x="3510602" y="5575185"/>
            <a:ext cx="8166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cs typeface="+mn-ea"/>
                <a:sym typeface="+mn-lt"/>
              </a:rPr>
              <a:t>4th</a:t>
            </a:r>
            <a:r>
              <a:rPr sz="1800" b="1" spc="-75" dirty="0">
                <a:cs typeface="+mn-ea"/>
                <a:sym typeface="+mn-lt"/>
              </a:rPr>
              <a:t> </a:t>
            </a:r>
            <a:r>
              <a:rPr sz="1800" b="1" spc="-5" dirty="0">
                <a:cs typeface="+mn-ea"/>
                <a:sym typeface="+mn-lt"/>
              </a:rPr>
              <a:t>Rule</a:t>
            </a:r>
            <a:endParaRPr sz="180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44CA51-FE01-42BC-8064-32008151DEAB}"/>
              </a:ext>
            </a:extLst>
          </p:cNvPr>
          <p:cNvSpPr txBox="1"/>
          <p:nvPr/>
        </p:nvSpPr>
        <p:spPr>
          <a:xfrm>
            <a:off x="628650" y="668216"/>
            <a:ext cx="7725508" cy="199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spc="-20" dirty="0">
                <a:cs typeface="+mn-ea"/>
                <a:sym typeface="+mn-lt"/>
              </a:rPr>
              <a:t>Have </a:t>
            </a:r>
            <a:r>
              <a:rPr lang="en-US" altLang="zh-CN" sz="2400" spc="-15" dirty="0">
                <a:cs typeface="+mn-ea"/>
                <a:sym typeface="+mn-lt"/>
              </a:rPr>
              <a:t>many </a:t>
            </a:r>
            <a:r>
              <a:rPr lang="en-US" altLang="zh-CN" sz="2400" dirty="0">
                <a:cs typeface="+mn-ea"/>
                <a:sym typeface="+mn-lt"/>
              </a:rPr>
              <a:t>rules </a:t>
            </a:r>
            <a:r>
              <a:rPr lang="en-US" altLang="zh-CN" sz="2400" spc="-5" dirty="0">
                <a:cs typeface="+mn-ea"/>
                <a:sym typeface="+mn-lt"/>
              </a:rPr>
              <a:t>(base </a:t>
            </a:r>
            <a:r>
              <a:rPr lang="en-US" altLang="zh-CN" sz="2400" spc="-10" dirty="0">
                <a:cs typeface="+mn-ea"/>
                <a:sym typeface="+mn-lt"/>
              </a:rPr>
              <a:t>classifiers) </a:t>
            </a:r>
            <a:r>
              <a:rPr lang="en-US" altLang="zh-CN" sz="2400" spc="-15" dirty="0">
                <a:cs typeface="+mn-ea"/>
                <a:sym typeface="+mn-lt"/>
              </a:rPr>
              <a:t>to </a:t>
            </a:r>
            <a:r>
              <a:rPr lang="en-US" altLang="zh-CN" sz="2400" b="1" spc="-15" dirty="0">
                <a:cs typeface="+mn-ea"/>
                <a:sym typeface="+mn-lt"/>
              </a:rPr>
              <a:t>vote </a:t>
            </a:r>
            <a:r>
              <a:rPr lang="en-US" altLang="zh-CN" sz="2400" spc="-5" dirty="0">
                <a:cs typeface="+mn-ea"/>
                <a:sym typeface="+mn-lt"/>
              </a:rPr>
              <a:t>on the</a:t>
            </a:r>
            <a:r>
              <a:rPr lang="en-US" altLang="zh-CN" sz="2400" spc="65" dirty="0">
                <a:cs typeface="+mn-ea"/>
                <a:sym typeface="+mn-lt"/>
              </a:rPr>
              <a:t> </a:t>
            </a:r>
            <a:r>
              <a:rPr lang="en-US" altLang="zh-CN" sz="2400" spc="-5" dirty="0">
                <a:cs typeface="+mn-ea"/>
                <a:sym typeface="+mn-lt"/>
              </a:rPr>
              <a:t>decision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5" dirty="0">
                <a:cs typeface="+mn-ea"/>
                <a:sym typeface="+mn-lt"/>
              </a:rPr>
              <a:t>Sequentially </a:t>
            </a:r>
            <a:r>
              <a:rPr lang="en-US" altLang="zh-CN" sz="2400" spc="-15" dirty="0">
                <a:cs typeface="+mn-ea"/>
                <a:sym typeface="+mn-lt"/>
              </a:rPr>
              <a:t>train </a:t>
            </a:r>
            <a:r>
              <a:rPr lang="en-US" altLang="zh-CN" sz="2400" spc="-5" dirty="0">
                <a:cs typeface="+mn-ea"/>
                <a:sym typeface="+mn-lt"/>
              </a:rPr>
              <a:t>base classifiers </a:t>
            </a:r>
            <a:r>
              <a:rPr lang="en-US" altLang="zh-CN" sz="2400" spc="-10" dirty="0">
                <a:cs typeface="+mn-ea"/>
                <a:sym typeface="+mn-lt"/>
              </a:rPr>
              <a:t>that </a:t>
            </a:r>
            <a:r>
              <a:rPr lang="en-US" altLang="zh-CN" sz="2400" b="1" spc="-10" dirty="0">
                <a:cs typeface="+mn-ea"/>
                <a:sym typeface="+mn-lt"/>
              </a:rPr>
              <a:t>corrects </a:t>
            </a:r>
            <a:r>
              <a:rPr lang="en-US" altLang="zh-CN" sz="2400" spc="-20" dirty="0">
                <a:cs typeface="+mn-ea"/>
                <a:sym typeface="+mn-lt"/>
              </a:rPr>
              <a:t>mistakes </a:t>
            </a:r>
            <a:r>
              <a:rPr lang="en-US" altLang="zh-CN" sz="2400" spc="-5" dirty="0">
                <a:cs typeface="+mn-ea"/>
                <a:sym typeface="+mn-lt"/>
              </a:rPr>
              <a:t>of  </a:t>
            </a:r>
            <a:r>
              <a:rPr lang="en-US" altLang="zh-CN" sz="2400" spc="-10" dirty="0">
                <a:cs typeface="+mn-ea"/>
                <a:sym typeface="+mn-lt"/>
              </a:rPr>
              <a:t>previous </a:t>
            </a:r>
            <a:r>
              <a:rPr lang="en-US" altLang="zh-CN" sz="2400" dirty="0">
                <a:cs typeface="+mn-ea"/>
                <a:sym typeface="+mn-lt"/>
              </a:rPr>
              <a:t>→ </a:t>
            </a:r>
            <a:r>
              <a:rPr lang="en-US" altLang="zh-CN" sz="2400" spc="-15" dirty="0">
                <a:cs typeface="+mn-ea"/>
                <a:sym typeface="+mn-lt"/>
              </a:rPr>
              <a:t>focus </a:t>
            </a:r>
            <a:r>
              <a:rPr lang="en-US" altLang="zh-CN" sz="2400" spc="-5" dirty="0">
                <a:cs typeface="+mn-ea"/>
                <a:sym typeface="+mn-lt"/>
              </a:rPr>
              <a:t>on </a:t>
            </a:r>
            <a:r>
              <a:rPr lang="en-US" altLang="zh-CN" sz="2400" b="1" spc="-10" dirty="0">
                <a:cs typeface="+mn-ea"/>
                <a:sym typeface="+mn-lt"/>
              </a:rPr>
              <a:t>hard </a:t>
            </a:r>
            <a:r>
              <a:rPr lang="en-US" altLang="zh-CN" sz="2400" spc="-15" dirty="0">
                <a:cs typeface="+mn-ea"/>
                <a:sym typeface="+mn-lt"/>
              </a:rPr>
              <a:t>examples</a:t>
            </a:r>
            <a:endParaRPr lang="en-US" altLang="zh-CN" sz="2400" dirty="0">
              <a:cs typeface="+mn-ea"/>
              <a:sym typeface="+mn-lt"/>
            </a:endParaRPr>
          </a:p>
          <a:p>
            <a:pPr marL="469900" indent="-457200">
              <a:lnSpc>
                <a:spcPts val="2810"/>
              </a:lnSpc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10" dirty="0">
                <a:cs typeface="+mn-ea"/>
                <a:sym typeface="+mn-lt"/>
              </a:rPr>
              <a:t>Give </a:t>
            </a:r>
            <a:r>
              <a:rPr lang="en-US" altLang="zh-CN" sz="2400" spc="-5" dirty="0">
                <a:cs typeface="+mn-ea"/>
                <a:sym typeface="+mn-lt"/>
              </a:rPr>
              <a:t>higher </a:t>
            </a:r>
            <a:r>
              <a:rPr lang="en-US" altLang="zh-CN" sz="2400" b="1" spc="-10" dirty="0">
                <a:cs typeface="+mn-ea"/>
                <a:sym typeface="+mn-lt"/>
              </a:rPr>
              <a:t>weight </a:t>
            </a:r>
            <a:r>
              <a:rPr lang="en-US" altLang="zh-CN" sz="2400" spc="-15" dirty="0">
                <a:cs typeface="+mn-ea"/>
                <a:sym typeface="+mn-lt"/>
              </a:rPr>
              <a:t>to better</a:t>
            </a:r>
            <a:r>
              <a:rPr lang="en-US" altLang="zh-CN" sz="2400" spc="1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rules</a:t>
            </a:r>
          </a:p>
          <a:p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009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D3CFD-49E7-4D49-BF7E-066F10FD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E0F9A-6161-43AF-9A82-1982A539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CC7A0-5FC5-436B-B109-0118E6DD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51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C98509-3D23-4ECA-8A8C-EB79C389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41" y="2590802"/>
            <a:ext cx="4224894" cy="32128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44CA51-FE01-42BC-8064-32008151DEAB}"/>
              </a:ext>
            </a:extLst>
          </p:cNvPr>
          <p:cNvSpPr txBox="1"/>
          <p:nvPr/>
        </p:nvSpPr>
        <p:spPr>
          <a:xfrm>
            <a:off x="628650" y="668216"/>
            <a:ext cx="7725508" cy="199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spc="-20" dirty="0">
                <a:cs typeface="+mn-ea"/>
                <a:sym typeface="+mn-lt"/>
              </a:rPr>
              <a:t>Have </a:t>
            </a:r>
            <a:r>
              <a:rPr lang="en-US" altLang="zh-CN" sz="2400" spc="-15" dirty="0">
                <a:cs typeface="+mn-ea"/>
                <a:sym typeface="+mn-lt"/>
              </a:rPr>
              <a:t>many </a:t>
            </a:r>
            <a:r>
              <a:rPr lang="en-US" altLang="zh-CN" sz="2400" dirty="0">
                <a:cs typeface="+mn-ea"/>
                <a:sym typeface="+mn-lt"/>
              </a:rPr>
              <a:t>rules </a:t>
            </a:r>
            <a:r>
              <a:rPr lang="en-US" altLang="zh-CN" sz="2400" spc="-5" dirty="0">
                <a:cs typeface="+mn-ea"/>
                <a:sym typeface="+mn-lt"/>
              </a:rPr>
              <a:t>(base </a:t>
            </a:r>
            <a:r>
              <a:rPr lang="en-US" altLang="zh-CN" sz="2400" spc="-10" dirty="0">
                <a:cs typeface="+mn-ea"/>
                <a:sym typeface="+mn-lt"/>
              </a:rPr>
              <a:t>classifiers) </a:t>
            </a:r>
            <a:r>
              <a:rPr lang="en-US" altLang="zh-CN" sz="2400" spc="-15" dirty="0">
                <a:cs typeface="+mn-ea"/>
                <a:sym typeface="+mn-lt"/>
              </a:rPr>
              <a:t>to </a:t>
            </a:r>
            <a:r>
              <a:rPr lang="en-US" altLang="zh-CN" sz="2400" b="1" spc="-15" dirty="0">
                <a:cs typeface="+mn-ea"/>
                <a:sym typeface="+mn-lt"/>
              </a:rPr>
              <a:t>vote </a:t>
            </a:r>
            <a:r>
              <a:rPr lang="en-US" altLang="zh-CN" sz="2400" spc="-5" dirty="0">
                <a:cs typeface="+mn-ea"/>
                <a:sym typeface="+mn-lt"/>
              </a:rPr>
              <a:t>on the</a:t>
            </a:r>
            <a:r>
              <a:rPr lang="en-US" altLang="zh-CN" sz="2400" spc="65" dirty="0">
                <a:cs typeface="+mn-ea"/>
                <a:sym typeface="+mn-lt"/>
              </a:rPr>
              <a:t> </a:t>
            </a:r>
            <a:r>
              <a:rPr lang="en-US" altLang="zh-CN" sz="2400" spc="-5" dirty="0">
                <a:cs typeface="+mn-ea"/>
                <a:sym typeface="+mn-lt"/>
              </a:rPr>
              <a:t>decision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5" dirty="0">
                <a:cs typeface="+mn-ea"/>
                <a:sym typeface="+mn-lt"/>
              </a:rPr>
              <a:t>Sequentially </a:t>
            </a:r>
            <a:r>
              <a:rPr lang="en-US" altLang="zh-CN" sz="2400" spc="-15" dirty="0">
                <a:cs typeface="+mn-ea"/>
                <a:sym typeface="+mn-lt"/>
              </a:rPr>
              <a:t>train </a:t>
            </a:r>
            <a:r>
              <a:rPr lang="en-US" altLang="zh-CN" sz="2400" spc="-5" dirty="0">
                <a:cs typeface="+mn-ea"/>
                <a:sym typeface="+mn-lt"/>
              </a:rPr>
              <a:t>base classifiers </a:t>
            </a:r>
            <a:r>
              <a:rPr lang="en-US" altLang="zh-CN" sz="2400" spc="-10" dirty="0">
                <a:cs typeface="+mn-ea"/>
                <a:sym typeface="+mn-lt"/>
              </a:rPr>
              <a:t>that </a:t>
            </a:r>
            <a:r>
              <a:rPr lang="en-US" altLang="zh-CN" sz="2400" b="1" spc="-10" dirty="0">
                <a:cs typeface="+mn-ea"/>
                <a:sym typeface="+mn-lt"/>
              </a:rPr>
              <a:t>corrects </a:t>
            </a:r>
            <a:r>
              <a:rPr lang="en-US" altLang="zh-CN" sz="2400" spc="-20" dirty="0">
                <a:cs typeface="+mn-ea"/>
                <a:sym typeface="+mn-lt"/>
              </a:rPr>
              <a:t>mistakes </a:t>
            </a:r>
            <a:r>
              <a:rPr lang="en-US" altLang="zh-CN" sz="2400" spc="-5" dirty="0">
                <a:cs typeface="+mn-ea"/>
                <a:sym typeface="+mn-lt"/>
              </a:rPr>
              <a:t>of  </a:t>
            </a:r>
            <a:r>
              <a:rPr lang="en-US" altLang="zh-CN" sz="2400" spc="-10" dirty="0">
                <a:cs typeface="+mn-ea"/>
                <a:sym typeface="+mn-lt"/>
              </a:rPr>
              <a:t>previous </a:t>
            </a:r>
            <a:r>
              <a:rPr lang="en-US" altLang="zh-CN" sz="2400" dirty="0">
                <a:cs typeface="+mn-ea"/>
                <a:sym typeface="+mn-lt"/>
              </a:rPr>
              <a:t>→ </a:t>
            </a:r>
            <a:r>
              <a:rPr lang="en-US" altLang="zh-CN" sz="2400" spc="-15" dirty="0">
                <a:cs typeface="+mn-ea"/>
                <a:sym typeface="+mn-lt"/>
              </a:rPr>
              <a:t>focus </a:t>
            </a:r>
            <a:r>
              <a:rPr lang="en-US" altLang="zh-CN" sz="2400" spc="-5" dirty="0">
                <a:cs typeface="+mn-ea"/>
                <a:sym typeface="+mn-lt"/>
              </a:rPr>
              <a:t>on </a:t>
            </a:r>
            <a:r>
              <a:rPr lang="en-US" altLang="zh-CN" sz="2400" b="1" spc="-10" dirty="0">
                <a:cs typeface="+mn-ea"/>
                <a:sym typeface="+mn-lt"/>
              </a:rPr>
              <a:t>hard </a:t>
            </a:r>
            <a:r>
              <a:rPr lang="en-US" altLang="zh-CN" sz="2400" spc="-15" dirty="0">
                <a:cs typeface="+mn-ea"/>
                <a:sym typeface="+mn-lt"/>
              </a:rPr>
              <a:t>examples</a:t>
            </a:r>
            <a:endParaRPr lang="en-US" altLang="zh-CN" sz="2400" dirty="0">
              <a:cs typeface="+mn-ea"/>
              <a:sym typeface="+mn-lt"/>
            </a:endParaRPr>
          </a:p>
          <a:p>
            <a:pPr marL="469900" indent="-457200">
              <a:lnSpc>
                <a:spcPts val="2810"/>
              </a:lnSpc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10" dirty="0">
                <a:cs typeface="+mn-ea"/>
                <a:sym typeface="+mn-lt"/>
              </a:rPr>
              <a:t>Give </a:t>
            </a:r>
            <a:r>
              <a:rPr lang="en-US" altLang="zh-CN" sz="2400" spc="-5" dirty="0">
                <a:cs typeface="+mn-ea"/>
                <a:sym typeface="+mn-lt"/>
              </a:rPr>
              <a:t>higher </a:t>
            </a:r>
            <a:r>
              <a:rPr lang="en-US" altLang="zh-CN" sz="2400" b="1" spc="-10" dirty="0">
                <a:cs typeface="+mn-ea"/>
                <a:sym typeface="+mn-lt"/>
              </a:rPr>
              <a:t>weight </a:t>
            </a:r>
            <a:r>
              <a:rPr lang="en-US" altLang="zh-CN" sz="2400" spc="-15" dirty="0">
                <a:cs typeface="+mn-ea"/>
                <a:sym typeface="+mn-lt"/>
              </a:rPr>
              <a:t>to better</a:t>
            </a:r>
            <a:r>
              <a:rPr lang="en-US" altLang="zh-CN" sz="2400" spc="1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rules</a:t>
            </a:r>
          </a:p>
          <a:p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583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D3CFD-49E7-4D49-BF7E-066F10FD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E0F9A-6161-43AF-9A82-1982A539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CC7A0-5FC5-436B-B109-0118E6DD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52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7E32E2-599A-441C-A32D-1068C561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33" y="2590802"/>
            <a:ext cx="5279594" cy="2810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44CA51-FE01-42BC-8064-32008151DEAB}"/>
              </a:ext>
            </a:extLst>
          </p:cNvPr>
          <p:cNvSpPr txBox="1"/>
          <p:nvPr/>
        </p:nvSpPr>
        <p:spPr>
          <a:xfrm>
            <a:off x="628650" y="668216"/>
            <a:ext cx="7725508" cy="199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spc="-20" dirty="0">
                <a:cs typeface="+mn-ea"/>
                <a:sym typeface="+mn-lt"/>
              </a:rPr>
              <a:t>Have </a:t>
            </a:r>
            <a:r>
              <a:rPr lang="en-US" altLang="zh-CN" sz="2400" spc="-15" dirty="0">
                <a:cs typeface="+mn-ea"/>
                <a:sym typeface="+mn-lt"/>
              </a:rPr>
              <a:t>many </a:t>
            </a:r>
            <a:r>
              <a:rPr lang="en-US" altLang="zh-CN" sz="2400" dirty="0">
                <a:cs typeface="+mn-ea"/>
                <a:sym typeface="+mn-lt"/>
              </a:rPr>
              <a:t>rules </a:t>
            </a:r>
            <a:r>
              <a:rPr lang="en-US" altLang="zh-CN" sz="2400" spc="-5" dirty="0">
                <a:cs typeface="+mn-ea"/>
                <a:sym typeface="+mn-lt"/>
              </a:rPr>
              <a:t>(base </a:t>
            </a:r>
            <a:r>
              <a:rPr lang="en-US" altLang="zh-CN" sz="2400" spc="-10" dirty="0">
                <a:cs typeface="+mn-ea"/>
                <a:sym typeface="+mn-lt"/>
              </a:rPr>
              <a:t>classifiers) </a:t>
            </a:r>
            <a:r>
              <a:rPr lang="en-US" altLang="zh-CN" sz="2400" spc="-15" dirty="0">
                <a:cs typeface="+mn-ea"/>
                <a:sym typeface="+mn-lt"/>
              </a:rPr>
              <a:t>to </a:t>
            </a:r>
            <a:r>
              <a:rPr lang="en-US" altLang="zh-CN" sz="2400" b="1" spc="-15" dirty="0">
                <a:cs typeface="+mn-ea"/>
                <a:sym typeface="+mn-lt"/>
              </a:rPr>
              <a:t>vote </a:t>
            </a:r>
            <a:r>
              <a:rPr lang="en-US" altLang="zh-CN" sz="2400" spc="-5" dirty="0">
                <a:cs typeface="+mn-ea"/>
                <a:sym typeface="+mn-lt"/>
              </a:rPr>
              <a:t>on the</a:t>
            </a:r>
            <a:r>
              <a:rPr lang="en-US" altLang="zh-CN" sz="2400" spc="65" dirty="0">
                <a:cs typeface="+mn-ea"/>
                <a:sym typeface="+mn-lt"/>
              </a:rPr>
              <a:t> </a:t>
            </a:r>
            <a:r>
              <a:rPr lang="en-US" altLang="zh-CN" sz="2400" spc="-5" dirty="0">
                <a:cs typeface="+mn-ea"/>
                <a:sym typeface="+mn-lt"/>
              </a:rPr>
              <a:t>decision</a:t>
            </a:r>
          </a:p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5" dirty="0">
                <a:cs typeface="+mn-ea"/>
                <a:sym typeface="+mn-lt"/>
              </a:rPr>
              <a:t>Sequentially </a:t>
            </a:r>
            <a:r>
              <a:rPr lang="en-US" altLang="zh-CN" sz="2400" spc="-15" dirty="0">
                <a:cs typeface="+mn-ea"/>
                <a:sym typeface="+mn-lt"/>
              </a:rPr>
              <a:t>train </a:t>
            </a:r>
            <a:r>
              <a:rPr lang="en-US" altLang="zh-CN" sz="2400" spc="-5" dirty="0">
                <a:cs typeface="+mn-ea"/>
                <a:sym typeface="+mn-lt"/>
              </a:rPr>
              <a:t>base classifiers </a:t>
            </a:r>
            <a:r>
              <a:rPr lang="en-US" altLang="zh-CN" sz="2400" spc="-10" dirty="0">
                <a:cs typeface="+mn-ea"/>
                <a:sym typeface="+mn-lt"/>
              </a:rPr>
              <a:t>that </a:t>
            </a:r>
            <a:r>
              <a:rPr lang="en-US" altLang="zh-CN" sz="2400" b="1" spc="-10" dirty="0">
                <a:cs typeface="+mn-ea"/>
                <a:sym typeface="+mn-lt"/>
              </a:rPr>
              <a:t>corrects </a:t>
            </a:r>
            <a:r>
              <a:rPr lang="en-US" altLang="zh-CN" sz="2400" spc="-20" dirty="0">
                <a:cs typeface="+mn-ea"/>
                <a:sym typeface="+mn-lt"/>
              </a:rPr>
              <a:t>mistakes </a:t>
            </a:r>
            <a:r>
              <a:rPr lang="en-US" altLang="zh-CN" sz="2400" spc="-5" dirty="0">
                <a:cs typeface="+mn-ea"/>
                <a:sym typeface="+mn-lt"/>
              </a:rPr>
              <a:t>of  </a:t>
            </a:r>
            <a:r>
              <a:rPr lang="en-US" altLang="zh-CN" sz="2400" spc="-10" dirty="0">
                <a:cs typeface="+mn-ea"/>
                <a:sym typeface="+mn-lt"/>
              </a:rPr>
              <a:t>previous </a:t>
            </a:r>
            <a:r>
              <a:rPr lang="en-US" altLang="zh-CN" sz="2400" dirty="0">
                <a:cs typeface="+mn-ea"/>
                <a:sym typeface="+mn-lt"/>
              </a:rPr>
              <a:t>→ </a:t>
            </a:r>
            <a:r>
              <a:rPr lang="en-US" altLang="zh-CN" sz="2400" spc="-15" dirty="0">
                <a:cs typeface="+mn-ea"/>
                <a:sym typeface="+mn-lt"/>
              </a:rPr>
              <a:t>focus </a:t>
            </a:r>
            <a:r>
              <a:rPr lang="en-US" altLang="zh-CN" sz="2400" spc="-5" dirty="0">
                <a:cs typeface="+mn-ea"/>
                <a:sym typeface="+mn-lt"/>
              </a:rPr>
              <a:t>on </a:t>
            </a:r>
            <a:r>
              <a:rPr lang="en-US" altLang="zh-CN" sz="2400" b="1" spc="-10" dirty="0">
                <a:cs typeface="+mn-ea"/>
                <a:sym typeface="+mn-lt"/>
              </a:rPr>
              <a:t>hard </a:t>
            </a:r>
            <a:r>
              <a:rPr lang="en-US" altLang="zh-CN" sz="2400" spc="-15" dirty="0">
                <a:cs typeface="+mn-ea"/>
                <a:sym typeface="+mn-lt"/>
              </a:rPr>
              <a:t>examples</a:t>
            </a:r>
            <a:endParaRPr lang="en-US" altLang="zh-CN" sz="2400" dirty="0">
              <a:cs typeface="+mn-ea"/>
              <a:sym typeface="+mn-lt"/>
            </a:endParaRPr>
          </a:p>
          <a:p>
            <a:pPr marL="469900" indent="-457200">
              <a:lnSpc>
                <a:spcPts val="2810"/>
              </a:lnSpc>
              <a:buFont typeface="+mj-lt"/>
              <a:buAutoNum type="arabicPeriod"/>
              <a:tabLst>
                <a:tab pos="393065" algn="l"/>
                <a:tab pos="393700" algn="l"/>
              </a:tabLst>
            </a:pPr>
            <a:r>
              <a:rPr lang="en-US" altLang="zh-CN" sz="2400" spc="-10" dirty="0">
                <a:cs typeface="+mn-ea"/>
                <a:sym typeface="+mn-lt"/>
              </a:rPr>
              <a:t>Give </a:t>
            </a:r>
            <a:r>
              <a:rPr lang="en-US" altLang="zh-CN" sz="2400" spc="-5" dirty="0">
                <a:cs typeface="+mn-ea"/>
                <a:sym typeface="+mn-lt"/>
              </a:rPr>
              <a:t>higher </a:t>
            </a:r>
            <a:r>
              <a:rPr lang="en-US" altLang="zh-CN" sz="2400" b="1" spc="-10" dirty="0">
                <a:cs typeface="+mn-ea"/>
                <a:sym typeface="+mn-lt"/>
              </a:rPr>
              <a:t>weight </a:t>
            </a:r>
            <a:r>
              <a:rPr lang="en-US" altLang="zh-CN" sz="2400" spc="-15" dirty="0">
                <a:cs typeface="+mn-ea"/>
                <a:sym typeface="+mn-lt"/>
              </a:rPr>
              <a:t>to better</a:t>
            </a:r>
            <a:r>
              <a:rPr lang="en-US" altLang="zh-CN" sz="2400" spc="10" dirty="0">
                <a:cs typeface="+mn-ea"/>
                <a:sym typeface="+mn-lt"/>
              </a:rPr>
              <a:t> </a:t>
            </a:r>
            <a:r>
              <a:rPr lang="en-US" altLang="zh-CN" sz="2400" dirty="0">
                <a:cs typeface="+mn-ea"/>
                <a:sym typeface="+mn-lt"/>
              </a:rPr>
              <a:t>rules</a:t>
            </a:r>
          </a:p>
          <a:p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00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D3CFD-49E7-4D49-BF7E-066F10FD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E0F9A-6161-43AF-9A82-1982A539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CC7A0-5FC5-436B-B109-0118E6DD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3B88E9-E7EB-4527-804A-47D038371DAF}"/>
              </a:ext>
            </a:extLst>
          </p:cNvPr>
          <p:cNvSpPr/>
          <p:nvPr/>
        </p:nvSpPr>
        <p:spPr>
          <a:xfrm>
            <a:off x="1072661" y="1335652"/>
            <a:ext cx="699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pc="-5" dirty="0">
                <a:cs typeface="+mn-ea"/>
                <a:sym typeface="+mn-lt"/>
              </a:rPr>
              <a:t>Final Classifier is the </a:t>
            </a:r>
            <a:r>
              <a:rPr lang="en-US" altLang="zh-CN" sz="2400" spc="-10" dirty="0">
                <a:cs typeface="+mn-ea"/>
                <a:sym typeface="+mn-lt"/>
              </a:rPr>
              <a:t>additive combination </a:t>
            </a:r>
            <a:r>
              <a:rPr lang="en-US" altLang="zh-CN" sz="2400" spc="-5" dirty="0">
                <a:cs typeface="+mn-ea"/>
                <a:sym typeface="+mn-lt"/>
              </a:rPr>
              <a:t>of base</a:t>
            </a:r>
            <a:r>
              <a:rPr lang="en-US" altLang="zh-CN" sz="2400" spc="65" dirty="0">
                <a:cs typeface="+mn-ea"/>
                <a:sym typeface="+mn-lt"/>
              </a:rPr>
              <a:t> </a:t>
            </a:r>
            <a:r>
              <a:rPr lang="en-US" altLang="zh-CN" sz="2400" spc="-5" dirty="0">
                <a:cs typeface="+mn-ea"/>
                <a:sym typeface="+mn-lt"/>
              </a:rPr>
              <a:t>rules: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9927EE-2B37-4CEC-A5D4-9B56EA98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67" y="2532184"/>
            <a:ext cx="3944460" cy="289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CB303-A855-40CB-9968-6B477DD9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88" y="60757"/>
            <a:ext cx="7665605" cy="585111"/>
          </a:xfrm>
        </p:spPr>
        <p:txBody>
          <a:bodyPr/>
          <a:lstStyle/>
          <a:p>
            <a:r>
              <a:rPr lang="en-US" altLang="zh-CN" sz="3200" dirty="0" err="1">
                <a:ea typeface="+mn-ea"/>
                <a:cs typeface="+mn-ea"/>
                <a:sym typeface="+mn-lt"/>
              </a:rPr>
              <a:t>Adaboost</a:t>
            </a:r>
            <a:r>
              <a:rPr lang="en-US" altLang="zh-CN" sz="3200" dirty="0">
                <a:ea typeface="+mn-ea"/>
                <a:cs typeface="+mn-ea"/>
                <a:sym typeface="+mn-lt"/>
              </a:rPr>
              <a:t> Algorithm (Proposed by Robert </a:t>
            </a:r>
            <a:r>
              <a:rPr lang="en-US" altLang="zh-CN" sz="3200" dirty="0" err="1">
                <a:ea typeface="+mn-ea"/>
                <a:cs typeface="+mn-ea"/>
                <a:sym typeface="+mn-lt"/>
              </a:rPr>
              <a:t>Schapire</a:t>
            </a:r>
            <a:r>
              <a:rPr lang="en-US" altLang="zh-CN" sz="3200" dirty="0">
                <a:ea typeface="+mn-ea"/>
                <a:cs typeface="+mn-ea"/>
                <a:sym typeface="+mn-lt"/>
              </a:rPr>
              <a:t>)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5DCD3-1CED-4767-BB0A-84B76000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9833F-6275-4DE5-B2E6-41DC0AAE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39A48-399F-44E5-BB3C-19DEE45F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0F9A3BF-4847-4C85-9B13-C0556B2F3277}"/>
              </a:ext>
            </a:extLst>
          </p:cNvPr>
          <p:cNvSpPr/>
          <p:nvPr/>
        </p:nvSpPr>
        <p:spPr>
          <a:xfrm>
            <a:off x="377190" y="2748407"/>
            <a:ext cx="8389620" cy="2377440"/>
          </a:xfrm>
          <a:custGeom>
            <a:avLst/>
            <a:gdLst/>
            <a:ahLst/>
            <a:cxnLst/>
            <a:rect l="l" t="t" r="r" b="b"/>
            <a:pathLst>
              <a:path w="8389620" h="2377440">
                <a:moveTo>
                  <a:pt x="0" y="0"/>
                </a:moveTo>
                <a:lnTo>
                  <a:pt x="8389504" y="0"/>
                </a:lnTo>
                <a:lnTo>
                  <a:pt x="8389504" y="2376901"/>
                </a:lnTo>
                <a:lnTo>
                  <a:pt x="0" y="237690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A86E8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115F4A4-9ED6-41D0-A049-F2FF27686D0A}"/>
              </a:ext>
            </a:extLst>
          </p:cNvPr>
          <p:cNvSpPr txBox="1"/>
          <p:nvPr/>
        </p:nvSpPr>
        <p:spPr>
          <a:xfrm>
            <a:off x="520199" y="1739900"/>
            <a:ext cx="5504180" cy="396049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985"/>
              </a:spcBef>
            </a:pPr>
            <a:r>
              <a:rPr sz="2400" b="1" spc="-30" dirty="0">
                <a:cs typeface="+mn-ea"/>
                <a:sym typeface="+mn-lt"/>
              </a:rPr>
              <a:t>Training</a:t>
            </a:r>
            <a:r>
              <a:rPr sz="2400" b="1" spc="-15" dirty="0">
                <a:cs typeface="+mn-ea"/>
                <a:sym typeface="+mn-lt"/>
              </a:rPr>
              <a:t> </a:t>
            </a:r>
            <a:r>
              <a:rPr sz="2400" b="1" spc="-10" dirty="0">
                <a:cs typeface="+mn-ea"/>
                <a:sym typeface="+mn-lt"/>
              </a:rPr>
              <a:t>Data:</a:t>
            </a:r>
            <a:endParaRPr sz="2400" dirty="0">
              <a:cs typeface="+mn-ea"/>
              <a:sym typeface="+mn-lt"/>
            </a:endParaRPr>
          </a:p>
          <a:p>
            <a:pPr marL="2021205">
              <a:lnSpc>
                <a:spcPct val="100000"/>
              </a:lnSpc>
              <a:spcBef>
                <a:spcPts val="890"/>
              </a:spcBef>
            </a:pPr>
            <a:r>
              <a:rPr sz="2400" spc="-5" dirty="0">
                <a:cs typeface="+mn-ea"/>
                <a:sym typeface="+mn-lt"/>
              </a:rPr>
              <a:t>Set </a:t>
            </a:r>
            <a:r>
              <a:rPr sz="2400" spc="-10" dirty="0">
                <a:cs typeface="+mn-ea"/>
                <a:sym typeface="+mn-lt"/>
              </a:rPr>
              <a:t>uniform </a:t>
            </a:r>
            <a:r>
              <a:rPr sz="2400" spc="-15" dirty="0">
                <a:cs typeface="+mn-ea"/>
                <a:sym typeface="+mn-lt"/>
              </a:rPr>
              <a:t>example</a:t>
            </a:r>
            <a:r>
              <a:rPr sz="2400" spc="-75" dirty="0">
                <a:cs typeface="+mn-ea"/>
                <a:sym typeface="+mn-lt"/>
              </a:rPr>
              <a:t> </a:t>
            </a:r>
            <a:r>
              <a:rPr sz="2400" spc="-10" dirty="0">
                <a:cs typeface="+mn-ea"/>
                <a:sym typeface="+mn-lt"/>
              </a:rPr>
              <a:t>weight</a:t>
            </a:r>
            <a:endParaRPr sz="24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400" b="1" spc="-15" dirty="0">
                <a:cs typeface="+mn-ea"/>
                <a:sym typeface="+mn-lt"/>
              </a:rPr>
              <a:t>For </a:t>
            </a:r>
            <a:r>
              <a:rPr sz="2400" b="1" dirty="0">
                <a:cs typeface="+mn-ea"/>
                <a:sym typeface="+mn-lt"/>
              </a:rPr>
              <a:t>t</a:t>
            </a:r>
            <a:r>
              <a:rPr sz="2400" b="1" spc="-10" dirty="0">
                <a:cs typeface="+mn-ea"/>
                <a:sym typeface="+mn-lt"/>
              </a:rPr>
              <a:t> </a:t>
            </a:r>
            <a:r>
              <a:rPr sz="2400" b="1" dirty="0">
                <a:cs typeface="+mn-ea"/>
                <a:sym typeface="+mn-lt"/>
              </a:rPr>
              <a:t>=</a:t>
            </a:r>
            <a:r>
              <a:rPr sz="2400" b="1" spc="-15" dirty="0">
                <a:cs typeface="+mn-ea"/>
                <a:sym typeface="+mn-lt"/>
              </a:rPr>
              <a:t> </a:t>
            </a:r>
            <a:r>
              <a:rPr sz="2400" b="1" dirty="0">
                <a:cs typeface="+mn-ea"/>
                <a:sym typeface="+mn-lt"/>
              </a:rPr>
              <a:t>1</a:t>
            </a:r>
            <a:r>
              <a:rPr sz="2400" b="1" spc="-910" dirty="0">
                <a:cs typeface="+mn-ea"/>
                <a:sym typeface="+mn-lt"/>
              </a:rPr>
              <a:t> </a:t>
            </a:r>
            <a:r>
              <a:rPr sz="2400" b="1" spc="-10" dirty="0">
                <a:cs typeface="+mn-ea"/>
                <a:sym typeface="+mn-lt"/>
              </a:rPr>
              <a:t>to </a:t>
            </a:r>
            <a:r>
              <a:rPr sz="2400" b="1" dirty="0">
                <a:cs typeface="+mn-ea"/>
                <a:sym typeface="+mn-lt"/>
              </a:rPr>
              <a:t>T</a:t>
            </a:r>
            <a:r>
              <a:rPr sz="2400" b="1" spc="-915" dirty="0">
                <a:cs typeface="+mn-ea"/>
                <a:sym typeface="+mn-lt"/>
              </a:rPr>
              <a:t> </a:t>
            </a:r>
            <a:r>
              <a:rPr sz="2400" b="1" spc="-15" dirty="0">
                <a:cs typeface="+mn-ea"/>
                <a:sym typeface="+mn-lt"/>
              </a:rPr>
              <a:t>iterations:</a:t>
            </a:r>
            <a:endParaRPr sz="2400" dirty="0">
              <a:cs typeface="+mn-ea"/>
              <a:sym typeface="+mn-lt"/>
            </a:endParaRPr>
          </a:p>
          <a:p>
            <a:pPr marL="37084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cs typeface="+mn-ea"/>
                <a:sym typeface="+mn-lt"/>
              </a:rPr>
              <a:t>Select </a:t>
            </a:r>
            <a:r>
              <a:rPr sz="2400" dirty="0">
                <a:cs typeface="+mn-ea"/>
                <a:sym typeface="+mn-lt"/>
              </a:rPr>
              <a:t>a </a:t>
            </a:r>
            <a:r>
              <a:rPr sz="2400" spc="-5" dirty="0">
                <a:cs typeface="+mn-ea"/>
                <a:sym typeface="+mn-lt"/>
              </a:rPr>
              <a:t>base</a:t>
            </a:r>
            <a:r>
              <a:rPr sz="2400" spc="-20" dirty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classifier:</a:t>
            </a:r>
            <a:endParaRPr sz="2400" dirty="0"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 dirty="0">
              <a:cs typeface="+mn-ea"/>
              <a:sym typeface="+mn-lt"/>
            </a:endParaRPr>
          </a:p>
          <a:p>
            <a:pPr marL="370840" marR="2112645" indent="-635">
              <a:lnSpc>
                <a:spcPct val="140000"/>
              </a:lnSpc>
              <a:spcBef>
                <a:spcPts val="5"/>
              </a:spcBef>
            </a:pPr>
            <a:r>
              <a:rPr sz="2400" spc="-5" dirty="0">
                <a:cs typeface="+mn-ea"/>
                <a:sym typeface="+mn-lt"/>
              </a:rPr>
              <a:t>Set classifier </a:t>
            </a:r>
            <a:r>
              <a:rPr sz="2400" spc="-10" dirty="0">
                <a:cs typeface="+mn-ea"/>
                <a:sym typeface="+mn-lt"/>
              </a:rPr>
              <a:t>weight:  Update </a:t>
            </a:r>
            <a:r>
              <a:rPr sz="2400" spc="-15" dirty="0">
                <a:cs typeface="+mn-ea"/>
                <a:sym typeface="+mn-lt"/>
              </a:rPr>
              <a:t>example</a:t>
            </a:r>
            <a:r>
              <a:rPr sz="2400" spc="-80" dirty="0">
                <a:cs typeface="+mn-ea"/>
                <a:sym typeface="+mn-lt"/>
              </a:rPr>
              <a:t> </a:t>
            </a:r>
            <a:r>
              <a:rPr sz="2400" spc="-10" dirty="0">
                <a:cs typeface="+mn-ea"/>
                <a:sym typeface="+mn-lt"/>
              </a:rPr>
              <a:t>weight:</a:t>
            </a:r>
            <a:endParaRPr sz="24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sz="2400" b="1" spc="-5" dirty="0">
                <a:cs typeface="+mn-ea"/>
                <a:sym typeface="+mn-lt"/>
              </a:rPr>
              <a:t>Final</a:t>
            </a:r>
            <a:r>
              <a:rPr sz="2400" b="1" spc="-15" dirty="0">
                <a:cs typeface="+mn-ea"/>
                <a:sym typeface="+mn-lt"/>
              </a:rPr>
              <a:t> </a:t>
            </a:r>
            <a:r>
              <a:rPr sz="2400" b="1" spc="-5" dirty="0">
                <a:cs typeface="+mn-ea"/>
                <a:sym typeface="+mn-lt"/>
              </a:rPr>
              <a:t>Classifier:</a:t>
            </a:r>
            <a:endParaRPr sz="2400" dirty="0">
              <a:cs typeface="+mn-ea"/>
              <a:sym typeface="+mn-lt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82B83D8-980D-4550-B4FF-6C976DAD6DF5}"/>
              </a:ext>
            </a:extLst>
          </p:cNvPr>
          <p:cNvSpPr/>
          <p:nvPr/>
        </p:nvSpPr>
        <p:spPr>
          <a:xfrm>
            <a:off x="2718816" y="1908048"/>
            <a:ext cx="5772911" cy="35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0EE932D-7D00-4045-A138-03B2BD81BA64}"/>
              </a:ext>
            </a:extLst>
          </p:cNvPr>
          <p:cNvSpPr/>
          <p:nvPr/>
        </p:nvSpPr>
        <p:spPr>
          <a:xfrm>
            <a:off x="6477000" y="2423160"/>
            <a:ext cx="1545336" cy="277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CC15999C-AF62-4A32-953E-0D176A78AA08}"/>
              </a:ext>
            </a:extLst>
          </p:cNvPr>
          <p:cNvGrpSpPr/>
          <p:nvPr/>
        </p:nvGrpSpPr>
        <p:grpSpPr>
          <a:xfrm>
            <a:off x="2609088" y="3145535"/>
            <a:ext cx="6050280" cy="2771140"/>
            <a:chOff x="2609088" y="3145535"/>
            <a:chExt cx="6050280" cy="277114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3CE39327-C9EC-45D7-B5A7-3C91782610C3}"/>
                </a:ext>
              </a:extLst>
            </p:cNvPr>
            <p:cNvSpPr/>
            <p:nvPr/>
          </p:nvSpPr>
          <p:spPr>
            <a:xfrm>
              <a:off x="4026408" y="3145535"/>
              <a:ext cx="2453640" cy="3444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9F311062-71B9-47CB-8CC5-0CAFA022B849}"/>
                </a:ext>
              </a:extLst>
            </p:cNvPr>
            <p:cNvSpPr/>
            <p:nvPr/>
          </p:nvSpPr>
          <p:spPr>
            <a:xfrm>
              <a:off x="4026408" y="3465575"/>
              <a:ext cx="2578608" cy="6766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B6E75E4-484F-4C43-8752-2345E4EF3D11}"/>
                </a:ext>
              </a:extLst>
            </p:cNvPr>
            <p:cNvSpPr/>
            <p:nvPr/>
          </p:nvSpPr>
          <p:spPr>
            <a:xfrm>
              <a:off x="4026408" y="4151375"/>
              <a:ext cx="1716024" cy="4876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3EC964D2-B752-4ABB-B678-55C80AF79379}"/>
                </a:ext>
              </a:extLst>
            </p:cNvPr>
            <p:cNvSpPr/>
            <p:nvPr/>
          </p:nvSpPr>
          <p:spPr>
            <a:xfrm>
              <a:off x="4026408" y="4742687"/>
              <a:ext cx="2185416" cy="3474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4FCEAA8D-8427-485F-8CD1-305650384332}"/>
                </a:ext>
              </a:extLst>
            </p:cNvPr>
            <p:cNvSpPr/>
            <p:nvPr/>
          </p:nvSpPr>
          <p:spPr>
            <a:xfrm>
              <a:off x="2609088" y="5193791"/>
              <a:ext cx="2578608" cy="722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2D8B5C5D-07FD-490C-8EA3-E824AA023D8E}"/>
                </a:ext>
              </a:extLst>
            </p:cNvPr>
            <p:cNvSpPr/>
            <p:nvPr/>
          </p:nvSpPr>
          <p:spPr>
            <a:xfrm>
              <a:off x="6580632" y="3486911"/>
              <a:ext cx="2078735" cy="1560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27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CB303-A855-40CB-9968-6B477DD9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Boosting vs. Bagging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B7AEC-3184-4626-9182-E5AB5AE8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Similar to bagging, boosting combines a weighted sum of many classifiers, thus </a:t>
            </a:r>
            <a:r>
              <a:rPr lang="en-US" altLang="zh-CN" b="1" dirty="0">
                <a:ea typeface="+mn-ea"/>
                <a:cs typeface="+mn-ea"/>
                <a:sym typeface="+mn-lt"/>
              </a:rPr>
              <a:t>it reduces variance.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One key difference: unlike bagging, boosting fit the tree to the entire training set, and adaptively weight the examples.</a:t>
            </a:r>
          </a:p>
          <a:p>
            <a:r>
              <a:rPr lang="en-US" altLang="zh-CN" spc="-10" dirty="0">
                <a:ea typeface="+mn-ea"/>
                <a:cs typeface="+mn-ea"/>
                <a:sym typeface="+mn-lt"/>
              </a:rPr>
              <a:t>Boosting tries to do better at each iteration, (by making model a bit more complex),</a:t>
            </a:r>
            <a:r>
              <a:rPr lang="en-US" altLang="zh-CN" b="1" spc="-10" dirty="0">
                <a:ea typeface="+mn-ea"/>
                <a:cs typeface="+mn-ea"/>
                <a:sym typeface="+mn-lt"/>
              </a:rPr>
              <a:t>thus it reduces bias.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5DCD3-1CED-4767-BB0A-84B76000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9833F-6275-4DE5-B2E6-41DC0AAE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39A48-399F-44E5-BB3C-19DEE45F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55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257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CB303-A855-40CB-9968-6B477DD9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50" dirty="0" err="1">
                <a:solidFill>
                  <a:srgbClr val="000000"/>
                </a:solidFill>
                <a:ea typeface="+mn-ea"/>
                <a:cs typeface="+mn-ea"/>
                <a:sym typeface="+mn-lt"/>
              </a:rPr>
              <a:t>X</a:t>
            </a:r>
            <a:r>
              <a:rPr lang="en-US" altLang="zh-CN" dirty="0" err="1">
                <a:solidFill>
                  <a:srgbClr val="000000"/>
                </a:solidFill>
                <a:ea typeface="+mn-ea"/>
                <a:cs typeface="+mn-ea"/>
                <a:sym typeface="+mn-lt"/>
              </a:rPr>
              <a:t>G</a:t>
            </a:r>
            <a:r>
              <a:rPr lang="en-US" altLang="zh-CN" spc="-5" dirty="0" err="1">
                <a:solidFill>
                  <a:srgbClr val="000000"/>
                </a:solidFill>
                <a:ea typeface="+mn-ea"/>
                <a:cs typeface="+mn-ea"/>
                <a:sym typeface="+mn-lt"/>
              </a:rPr>
              <a:t>Boo</a:t>
            </a:r>
            <a:r>
              <a:rPr lang="en-US" altLang="zh-CN" spc="-45" dirty="0" err="1">
                <a:solidFill>
                  <a:srgbClr val="000000"/>
                </a:solidFill>
                <a:ea typeface="+mn-ea"/>
                <a:cs typeface="+mn-ea"/>
                <a:sym typeface="+mn-lt"/>
              </a:rPr>
              <a:t>s</a:t>
            </a:r>
            <a:r>
              <a:rPr lang="en-US" altLang="zh-CN" dirty="0" err="1">
                <a:solidFill>
                  <a:srgbClr val="000000"/>
                </a:solidFill>
                <a:ea typeface="+mn-ea"/>
                <a:cs typeface="+mn-ea"/>
                <a:sym typeface="+mn-lt"/>
              </a:rPr>
              <a:t>t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B7AEC-3184-4626-9182-E5AB5AE8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+mn-ea"/>
                <a:cs typeface="+mn-ea"/>
                <a:sym typeface="+mn-lt"/>
              </a:rPr>
              <a:t>Additive tree model: add new trees that complement the already-built ones</a:t>
            </a:r>
          </a:p>
          <a:p>
            <a:r>
              <a:rPr lang="en-US" altLang="zh-CN" sz="2400" dirty="0">
                <a:ea typeface="+mn-ea"/>
                <a:cs typeface="+mn-ea"/>
                <a:sym typeface="+mn-lt"/>
              </a:rPr>
              <a:t>Response is the optimal linear combination of all decision trees</a:t>
            </a:r>
          </a:p>
          <a:p>
            <a:r>
              <a:rPr lang="en-US" altLang="zh-CN" sz="2400" dirty="0">
                <a:ea typeface="+mn-ea"/>
                <a:cs typeface="+mn-ea"/>
                <a:sym typeface="+mn-lt"/>
              </a:rPr>
              <a:t>Popular in Kaggle Competitions for efficiency and accuracy</a:t>
            </a:r>
          </a:p>
          <a:p>
            <a:endParaRPr lang="zh-CN" altLang="en-US" sz="24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5DCD3-1CED-4767-BB0A-84B76000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9833F-6275-4DE5-B2E6-41DC0AAE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39A48-399F-44E5-BB3C-19DEE45F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CA328E-7125-4DD2-8F4F-DFB4365EB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27" y="3546861"/>
            <a:ext cx="6881245" cy="1516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97CD00-3523-4CAF-9E2F-257B32C3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27" y="5087014"/>
            <a:ext cx="3490767" cy="15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CB303-A855-40CB-9968-6B477DD9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ea typeface="+mn-ea"/>
                <a:cs typeface="+mn-ea"/>
                <a:sym typeface="+mn-lt"/>
              </a:rPr>
              <a:t>XGBoost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B7AEC-3184-4626-9182-E5AB5AE8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69875" indent="-25717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69240" algn="l"/>
                <a:tab pos="269875" algn="l"/>
              </a:tabLst>
            </a:pPr>
            <a:r>
              <a:rPr lang="en-US" altLang="zh-CN" sz="2400" spc="-15" dirty="0" err="1">
                <a:ea typeface="+mn-ea"/>
                <a:cs typeface="+mn-ea"/>
                <a:sym typeface="+mn-lt"/>
              </a:rPr>
              <a:t>XGBoost</a:t>
            </a:r>
            <a:r>
              <a:rPr lang="en-US" altLang="zh-CN" sz="2400" spc="-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is a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very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efficient Gradient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Boosting Decision </a:t>
            </a:r>
            <a:r>
              <a:rPr lang="en-US" altLang="zh-CN" sz="2400" spc="-40" dirty="0">
                <a:ea typeface="+mn-ea"/>
                <a:cs typeface="+mn-ea"/>
                <a:sym typeface="+mn-lt"/>
              </a:rPr>
              <a:t>Tree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implementation 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with some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interesting</a:t>
            </a:r>
            <a:r>
              <a:rPr lang="en-US" altLang="zh-CN" sz="2400" spc="-2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features:</a:t>
            </a:r>
            <a:endParaRPr lang="en-US" altLang="zh-CN" sz="2400" b="1" spc="-10" dirty="0">
              <a:ea typeface="+mn-ea"/>
              <a:cs typeface="+mn-ea"/>
              <a:sym typeface="+mn-lt"/>
            </a:endParaRPr>
          </a:p>
          <a:p>
            <a:pPr marL="269875" indent="-25717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69240" algn="l"/>
                <a:tab pos="269875" algn="l"/>
              </a:tabLst>
            </a:pPr>
            <a:r>
              <a:rPr lang="en-US" altLang="zh-CN" sz="2400" b="1" spc="-10" dirty="0">
                <a:ea typeface="+mn-ea"/>
                <a:cs typeface="+mn-ea"/>
                <a:sym typeface="+mn-lt"/>
              </a:rPr>
              <a:t>Regularization: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Can use L1 or L2</a:t>
            </a:r>
            <a:r>
              <a:rPr lang="en-US" altLang="zh-CN" sz="2400" spc="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regularization.</a:t>
            </a:r>
            <a:endParaRPr lang="en-US" altLang="zh-CN" sz="2400" dirty="0">
              <a:ea typeface="+mn-ea"/>
              <a:cs typeface="+mn-ea"/>
              <a:sym typeface="+mn-lt"/>
            </a:endParaRPr>
          </a:p>
          <a:p>
            <a:pPr marL="269875" marR="175260" indent="-257175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69240" algn="l"/>
                <a:tab pos="269875" algn="l"/>
              </a:tabLst>
            </a:pPr>
            <a:r>
              <a:rPr lang="en-US" altLang="zh-CN" sz="2400" b="1" spc="-5" dirty="0">
                <a:ea typeface="+mn-ea"/>
                <a:cs typeface="+mn-ea"/>
                <a:sym typeface="+mn-lt"/>
              </a:rPr>
              <a:t>Handling sparse </a:t>
            </a:r>
            <a:r>
              <a:rPr lang="en-US" altLang="zh-CN" sz="2400" b="1" spc="-10" dirty="0">
                <a:ea typeface="+mn-ea"/>
                <a:cs typeface="+mn-ea"/>
                <a:sym typeface="+mn-lt"/>
              </a:rPr>
              <a:t>data: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Incorporates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a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sparsity-aware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split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finding algorithm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to 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handle </a:t>
            </a:r>
            <a:r>
              <a:rPr lang="en-US" altLang="zh-CN" sz="2400" spc="-15" dirty="0">
                <a:ea typeface="+mn-ea"/>
                <a:cs typeface="+mn-ea"/>
                <a:sym typeface="+mn-lt"/>
              </a:rPr>
              <a:t>different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types of sparsity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patterns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in the</a:t>
            </a:r>
            <a:r>
              <a:rPr lang="en-US" altLang="zh-CN" sz="2400" spc="2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data.</a:t>
            </a:r>
            <a:endParaRPr lang="en-US" altLang="zh-CN" sz="2400" dirty="0">
              <a:ea typeface="+mn-ea"/>
              <a:cs typeface="+mn-ea"/>
              <a:sym typeface="+mn-lt"/>
            </a:endParaRPr>
          </a:p>
          <a:p>
            <a:pPr marL="269875" marR="1035050" indent="-25717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69240" algn="l"/>
                <a:tab pos="269875" algn="l"/>
              </a:tabLst>
            </a:pPr>
            <a:r>
              <a:rPr lang="en-US" altLang="zh-CN" sz="2400" b="1" spc="-20" dirty="0">
                <a:ea typeface="+mn-ea"/>
                <a:cs typeface="+mn-ea"/>
                <a:sym typeface="+mn-lt"/>
              </a:rPr>
              <a:t>Weighted </a:t>
            </a:r>
            <a:r>
              <a:rPr lang="en-US" altLang="zh-CN" sz="2400" b="1" spc="-10" dirty="0">
                <a:ea typeface="+mn-ea"/>
                <a:cs typeface="+mn-ea"/>
                <a:sym typeface="+mn-lt"/>
              </a:rPr>
              <a:t>quantile </a:t>
            </a:r>
            <a:r>
              <a:rPr lang="en-US" altLang="zh-CN" sz="2400" b="1" spc="-15" dirty="0">
                <a:ea typeface="+mn-ea"/>
                <a:cs typeface="+mn-ea"/>
                <a:sym typeface="+mn-lt"/>
              </a:rPr>
              <a:t>sketch: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Uses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distributed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weighted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quantile </a:t>
            </a:r>
            <a:r>
              <a:rPr lang="en-US" altLang="zh-CN" sz="2400" spc="-15" dirty="0">
                <a:ea typeface="+mn-ea"/>
                <a:cs typeface="+mn-ea"/>
                <a:sym typeface="+mn-lt"/>
              </a:rPr>
              <a:t>sketch 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algorithm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to effectively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handle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weighted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data.</a:t>
            </a:r>
            <a:endParaRPr lang="en-US" altLang="zh-CN" sz="2400" dirty="0">
              <a:ea typeface="+mn-ea"/>
              <a:cs typeface="+mn-ea"/>
              <a:sym typeface="+mn-lt"/>
            </a:endParaRPr>
          </a:p>
          <a:p>
            <a:pPr marL="269875" marR="154940" indent="-25717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69240" algn="l"/>
                <a:tab pos="269875" algn="l"/>
              </a:tabLst>
            </a:pPr>
            <a:r>
              <a:rPr lang="en-US" altLang="zh-CN" sz="2400" b="1" spc="-5" dirty="0">
                <a:ea typeface="+mn-ea"/>
                <a:cs typeface="+mn-ea"/>
                <a:sym typeface="+mn-lt"/>
              </a:rPr>
              <a:t>Block </a:t>
            </a:r>
            <a:r>
              <a:rPr lang="en-US" altLang="zh-CN" sz="2400" b="1" spc="-10" dirty="0">
                <a:ea typeface="+mn-ea"/>
                <a:cs typeface="+mn-ea"/>
                <a:sym typeface="+mn-lt"/>
              </a:rPr>
              <a:t>structure </a:t>
            </a:r>
            <a:r>
              <a:rPr lang="en-US" altLang="zh-CN" sz="2400" b="1" spc="-15" dirty="0">
                <a:ea typeface="+mn-ea"/>
                <a:cs typeface="+mn-ea"/>
                <a:sym typeface="+mn-lt"/>
              </a:rPr>
              <a:t>for </a:t>
            </a:r>
            <a:r>
              <a:rPr lang="en-US" altLang="zh-CN" sz="2400" b="1" spc="-10" dirty="0">
                <a:ea typeface="+mn-ea"/>
                <a:cs typeface="+mn-ea"/>
                <a:sym typeface="+mn-lt"/>
              </a:rPr>
              <a:t>parallel </a:t>
            </a:r>
            <a:r>
              <a:rPr lang="en-US" altLang="zh-CN" sz="2400" b="1" spc="-5" dirty="0">
                <a:ea typeface="+mn-ea"/>
                <a:cs typeface="+mn-ea"/>
                <a:sym typeface="+mn-lt"/>
              </a:rPr>
              <a:t>learning: </a:t>
            </a:r>
            <a:r>
              <a:rPr lang="en-US" altLang="zh-CN" sz="2400" spc="-15" dirty="0">
                <a:ea typeface="+mn-ea"/>
                <a:cs typeface="+mn-ea"/>
                <a:sym typeface="+mn-lt"/>
              </a:rPr>
              <a:t>Makes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use of multiple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cores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on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CPU, 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possible because of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a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block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structure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in its </a:t>
            </a:r>
            <a:r>
              <a:rPr lang="en-US" altLang="zh-CN" sz="2400" spc="-20" dirty="0">
                <a:ea typeface="+mn-ea"/>
                <a:cs typeface="+mn-ea"/>
                <a:sym typeface="+mn-lt"/>
              </a:rPr>
              <a:t>system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design. Block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structure 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enables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data </a:t>
            </a:r>
            <a:r>
              <a:rPr lang="en-US" altLang="zh-CN" sz="2400" spc="-15" dirty="0">
                <a:ea typeface="+mn-ea"/>
                <a:cs typeface="+mn-ea"/>
                <a:sym typeface="+mn-lt"/>
              </a:rPr>
              <a:t>layout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to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be</a:t>
            </a:r>
            <a:r>
              <a:rPr lang="en-US" altLang="zh-CN" sz="2400" spc="2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reused.</a:t>
            </a:r>
            <a:endParaRPr lang="en-US" altLang="zh-CN" sz="2400" dirty="0">
              <a:ea typeface="+mn-ea"/>
              <a:cs typeface="+mn-ea"/>
              <a:sym typeface="+mn-lt"/>
            </a:endParaRPr>
          </a:p>
          <a:p>
            <a:pPr marL="269875" marR="5080" indent="-25717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69240" algn="l"/>
                <a:tab pos="269875" algn="l"/>
              </a:tabLst>
            </a:pPr>
            <a:r>
              <a:rPr lang="en-US" altLang="zh-CN" sz="2400" b="1" spc="-5" dirty="0">
                <a:ea typeface="+mn-ea"/>
                <a:cs typeface="+mn-ea"/>
                <a:sym typeface="+mn-lt"/>
              </a:rPr>
              <a:t>Cache </a:t>
            </a:r>
            <a:r>
              <a:rPr lang="en-US" altLang="zh-CN" sz="2400" b="1" spc="-10" dirty="0">
                <a:ea typeface="+mn-ea"/>
                <a:cs typeface="+mn-ea"/>
                <a:sym typeface="+mn-lt"/>
              </a:rPr>
              <a:t>awareness: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Allocates internal </a:t>
            </a:r>
            <a:r>
              <a:rPr lang="en-US" altLang="zh-CN" sz="2400" spc="-20" dirty="0">
                <a:ea typeface="+mn-ea"/>
                <a:cs typeface="+mn-ea"/>
                <a:sym typeface="+mn-lt"/>
              </a:rPr>
              <a:t>buffers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in each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thread,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where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gradient  statistics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can be</a:t>
            </a:r>
            <a:r>
              <a:rPr lang="en-US" altLang="zh-CN" sz="2400" spc="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400" spc="-15" dirty="0">
                <a:ea typeface="+mn-ea"/>
                <a:cs typeface="+mn-ea"/>
                <a:sym typeface="+mn-lt"/>
              </a:rPr>
              <a:t>stored.</a:t>
            </a:r>
            <a:endParaRPr lang="en-US" altLang="zh-CN" sz="2400" dirty="0">
              <a:ea typeface="+mn-ea"/>
              <a:cs typeface="+mn-ea"/>
              <a:sym typeface="+mn-lt"/>
            </a:endParaRPr>
          </a:p>
          <a:p>
            <a:pPr marL="269875" marR="236220" indent="-25717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69240" algn="l"/>
                <a:tab pos="269875" algn="l"/>
              </a:tabLst>
            </a:pPr>
            <a:r>
              <a:rPr lang="en-US" altLang="zh-CN" sz="2400" b="1" spc="-15" dirty="0">
                <a:ea typeface="+mn-ea"/>
                <a:cs typeface="+mn-ea"/>
                <a:sym typeface="+mn-lt"/>
              </a:rPr>
              <a:t>Out-of-core </a:t>
            </a:r>
            <a:r>
              <a:rPr lang="en-US" altLang="zh-CN" sz="2400" b="1" spc="-5" dirty="0">
                <a:ea typeface="+mn-ea"/>
                <a:cs typeface="+mn-ea"/>
                <a:sym typeface="+mn-lt"/>
              </a:rPr>
              <a:t>computing: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Optimizes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available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disk space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and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maximizes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its 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usage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when handling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huge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datasets that do not </a:t>
            </a:r>
            <a:r>
              <a:rPr lang="en-US" altLang="zh-CN" sz="2400" dirty="0">
                <a:ea typeface="+mn-ea"/>
                <a:cs typeface="+mn-ea"/>
                <a:sym typeface="+mn-lt"/>
              </a:rPr>
              <a:t>fit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into</a:t>
            </a:r>
            <a:r>
              <a:rPr lang="en-US" altLang="zh-CN" sz="2400" spc="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400" spc="-20" dirty="0">
                <a:ea typeface="+mn-ea"/>
                <a:cs typeface="+mn-ea"/>
                <a:sym typeface="+mn-lt"/>
              </a:rPr>
              <a:t>memory.</a:t>
            </a:r>
            <a:endParaRPr lang="en-US" altLang="zh-CN" sz="24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5DCD3-1CED-4767-BB0A-84B76000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9833F-6275-4DE5-B2E6-41DC0AAE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39A48-399F-44E5-BB3C-19DEE45F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57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24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CB303-A855-40CB-9968-6B477DD9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More about History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B7AEC-3184-4626-9182-E5AB5AE8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spc="-10" dirty="0">
                <a:ea typeface="+mn-ea"/>
                <a:cs typeface="+mn-ea"/>
                <a:sym typeface="+mn-lt"/>
              </a:rPr>
              <a:t>Introduction 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of </a:t>
            </a:r>
            <a:r>
              <a:rPr lang="en-US" altLang="zh-CN" sz="2400" spc="-10" dirty="0" err="1">
                <a:ea typeface="+mn-ea"/>
                <a:cs typeface="+mn-ea"/>
                <a:sym typeface="+mn-lt"/>
              </a:rPr>
              <a:t>Adaboost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:</a:t>
            </a:r>
            <a:endParaRPr lang="en-US" altLang="zh-CN" sz="2400" dirty="0">
              <a:ea typeface="+mn-ea"/>
              <a:cs typeface="+mn-ea"/>
              <a:sym typeface="+mn-lt"/>
            </a:endParaRPr>
          </a:p>
          <a:p>
            <a:pPr marL="755650" lvl="1" indent="-28575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en-US" altLang="zh-CN" sz="1800" spc="-5" dirty="0">
                <a:ea typeface="+mn-ea"/>
                <a:cs typeface="+mn-ea"/>
                <a:sym typeface="+mn-lt"/>
              </a:rPr>
              <a:t>Freund; </a:t>
            </a:r>
            <a:r>
              <a:rPr lang="en-US" altLang="zh-CN" sz="1800" spc="-5" dirty="0" err="1">
                <a:ea typeface="+mn-ea"/>
                <a:cs typeface="+mn-ea"/>
                <a:sym typeface="+mn-lt"/>
              </a:rPr>
              <a:t>Schapire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 (1999).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"A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Short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Introduction </a:t>
            </a:r>
            <a:r>
              <a:rPr lang="en-US" altLang="zh-CN" sz="1800" spc="-15" dirty="0">
                <a:ea typeface="+mn-ea"/>
                <a:cs typeface="+mn-ea"/>
                <a:sym typeface="+mn-lt"/>
              </a:rPr>
              <a:t>to</a:t>
            </a:r>
            <a:r>
              <a:rPr lang="en-US" altLang="zh-CN" sz="1800" spc="5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Boosting“</a:t>
            </a:r>
            <a:endParaRPr lang="en-US" altLang="zh-CN" sz="1800" dirty="0">
              <a:ea typeface="+mn-ea"/>
              <a:cs typeface="+mn-ea"/>
              <a:sym typeface="+mn-lt"/>
            </a:endParaRPr>
          </a:p>
          <a:p>
            <a:pPr marL="355600" indent="-34290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spc="-10" dirty="0">
                <a:ea typeface="+mn-ea"/>
                <a:cs typeface="+mn-ea"/>
                <a:sym typeface="+mn-lt"/>
              </a:rPr>
              <a:t>Multiclass/Regression</a:t>
            </a:r>
            <a:endParaRPr lang="en-US" altLang="zh-CN" sz="2400" dirty="0">
              <a:ea typeface="+mn-ea"/>
              <a:cs typeface="+mn-ea"/>
              <a:sym typeface="+mn-lt"/>
            </a:endParaRPr>
          </a:p>
          <a:p>
            <a:pPr marL="755650" marR="655955" lvl="1" indent="-285750">
              <a:lnSpc>
                <a:spcPct val="102200"/>
              </a:lnSpc>
              <a:spcBef>
                <a:spcPts val="36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en-US" altLang="zh-CN" sz="1800" spc="-110" dirty="0">
                <a:ea typeface="+mn-ea"/>
                <a:cs typeface="+mn-ea"/>
                <a:sym typeface="+mn-lt"/>
              </a:rPr>
              <a:t>Y.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Freund,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R. </a:t>
            </a:r>
            <a:r>
              <a:rPr lang="en-US" altLang="zh-CN" sz="1800" spc="-5" dirty="0" err="1">
                <a:ea typeface="+mn-ea"/>
                <a:cs typeface="+mn-ea"/>
                <a:sym typeface="+mn-lt"/>
              </a:rPr>
              <a:t>Schapire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, </a:t>
            </a:r>
            <a:r>
              <a:rPr lang="en-US" altLang="zh-CN" sz="1800" spc="-80" dirty="0">
                <a:ea typeface="+mn-ea"/>
                <a:cs typeface="+mn-ea"/>
                <a:sym typeface="+mn-lt"/>
              </a:rPr>
              <a:t>“A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Decision-Theoretic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Generalization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of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on-Line  Learning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and an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Application </a:t>
            </a:r>
            <a:r>
              <a:rPr lang="en-US" altLang="zh-CN" sz="1800" spc="-15" dirty="0">
                <a:ea typeface="+mn-ea"/>
                <a:cs typeface="+mn-ea"/>
                <a:sym typeface="+mn-lt"/>
              </a:rPr>
              <a:t>to Boosting”,</a:t>
            </a:r>
            <a:r>
              <a:rPr lang="en-US" altLang="zh-CN" sz="1800" spc="7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1995.</a:t>
            </a:r>
          </a:p>
          <a:p>
            <a:pPr marL="755650" marR="356870" lvl="1" indent="-285750">
              <a:lnSpc>
                <a:spcPct val="99400"/>
              </a:lnSpc>
              <a:spcBef>
                <a:spcPts val="44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en-US" altLang="zh-CN" sz="1800" spc="-10" dirty="0">
                <a:ea typeface="+mn-ea"/>
                <a:cs typeface="+mn-ea"/>
                <a:sym typeface="+mn-lt"/>
              </a:rPr>
              <a:t>Robert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E. </a:t>
            </a:r>
            <a:r>
              <a:rPr lang="en-US" altLang="zh-CN" sz="1800" spc="-5" dirty="0" err="1">
                <a:ea typeface="+mn-ea"/>
                <a:cs typeface="+mn-ea"/>
                <a:sym typeface="+mn-lt"/>
              </a:rPr>
              <a:t>Schapire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and </a:t>
            </a:r>
            <a:r>
              <a:rPr lang="en-US" altLang="zh-CN" sz="1800" spc="-40" dirty="0">
                <a:ea typeface="+mn-ea"/>
                <a:cs typeface="+mn-ea"/>
                <a:sym typeface="+mn-lt"/>
              </a:rPr>
              <a:t>Yoram </a:t>
            </a:r>
            <a:r>
              <a:rPr lang="en-US" altLang="zh-CN" sz="1800" spc="-30" dirty="0">
                <a:ea typeface="+mn-ea"/>
                <a:cs typeface="+mn-ea"/>
                <a:sym typeface="+mn-lt"/>
              </a:rPr>
              <a:t>Singer.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Improved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boosting algorithms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using 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confidence-rated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predictions. In Proceedings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of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Eleventh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Annual 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Conference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on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Computational Learning </a:t>
            </a:r>
            <a:r>
              <a:rPr lang="en-US" altLang="zh-CN" sz="1800" spc="-20" dirty="0">
                <a:ea typeface="+mn-ea"/>
                <a:cs typeface="+mn-ea"/>
                <a:sym typeface="+mn-lt"/>
              </a:rPr>
              <a:t>Theory,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pages 80–91,</a:t>
            </a:r>
            <a:r>
              <a:rPr lang="en-US" altLang="zh-CN" sz="1800" spc="8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ea typeface="+mn-ea"/>
                <a:cs typeface="+mn-ea"/>
                <a:sym typeface="+mn-lt"/>
              </a:rPr>
              <a:t>1998.</a:t>
            </a:r>
          </a:p>
          <a:p>
            <a:pPr marL="355600" indent="-3429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spc="-10" dirty="0">
                <a:ea typeface="+mn-ea"/>
                <a:cs typeface="+mn-ea"/>
                <a:sym typeface="+mn-lt"/>
              </a:rPr>
              <a:t>Gentle</a:t>
            </a:r>
            <a:r>
              <a:rPr lang="en-US" altLang="zh-CN" sz="2400" spc="-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400" spc="-10" dirty="0">
                <a:ea typeface="+mn-ea"/>
                <a:cs typeface="+mn-ea"/>
                <a:sym typeface="+mn-lt"/>
              </a:rPr>
              <a:t>Boost</a:t>
            </a:r>
            <a:endParaRPr lang="en-US" altLang="zh-CN" sz="2400" dirty="0">
              <a:ea typeface="+mn-ea"/>
              <a:cs typeface="+mn-ea"/>
              <a:sym typeface="+mn-lt"/>
            </a:endParaRPr>
          </a:p>
          <a:p>
            <a:pPr marL="755650" marR="5080" lvl="1" indent="-285750">
              <a:lnSpc>
                <a:spcPts val="2090"/>
              </a:lnSpc>
              <a:spcBef>
                <a:spcPts val="6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en-US" altLang="zh-CN" sz="1800" spc="-5" dirty="0" err="1">
                <a:ea typeface="+mn-ea"/>
                <a:cs typeface="+mn-ea"/>
                <a:sym typeface="+mn-lt"/>
              </a:rPr>
              <a:t>Schapire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,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Robert; </a:t>
            </a:r>
            <a:r>
              <a:rPr lang="en-US" altLang="zh-CN" sz="1800" spc="-30" dirty="0">
                <a:ea typeface="+mn-ea"/>
                <a:cs typeface="+mn-ea"/>
                <a:sym typeface="+mn-lt"/>
              </a:rPr>
              <a:t>Singer, </a:t>
            </a:r>
            <a:r>
              <a:rPr lang="en-US" altLang="zh-CN" sz="1800" spc="-40" dirty="0">
                <a:ea typeface="+mn-ea"/>
                <a:cs typeface="+mn-ea"/>
                <a:sym typeface="+mn-lt"/>
              </a:rPr>
              <a:t>Yoram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(1999).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"Improved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Boosting Algorithms Using  </a:t>
            </a:r>
            <a:r>
              <a:rPr lang="en-US" altLang="zh-CN" sz="1800" spc="-10" dirty="0">
                <a:ea typeface="+mn-ea"/>
                <a:cs typeface="+mn-ea"/>
                <a:sym typeface="+mn-lt"/>
              </a:rPr>
              <a:t>Confidence-rated</a:t>
            </a:r>
            <a:r>
              <a:rPr lang="en-US" altLang="zh-CN" sz="1800" spc="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1800" spc="-5" dirty="0">
                <a:ea typeface="+mn-ea"/>
                <a:cs typeface="+mn-ea"/>
                <a:sym typeface="+mn-lt"/>
              </a:rPr>
              <a:t>Predictions".</a:t>
            </a:r>
            <a:endParaRPr lang="en-US" altLang="zh-CN" sz="1800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5DCD3-1CED-4767-BB0A-84B76000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9833F-6275-4DE5-B2E6-41DC0AAE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39A48-399F-44E5-BB3C-19DEE45F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58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34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5DCD3-1CED-4767-BB0A-84B76000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9833F-6275-4DE5-B2E6-41DC0AAE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39A48-399F-44E5-BB3C-19DEE45F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59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003D71-3A26-463D-A845-9D1348F0B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6" r="7956"/>
          <a:stretch/>
        </p:blipFill>
        <p:spPr>
          <a:xfrm>
            <a:off x="628649" y="1182028"/>
            <a:ext cx="7411379" cy="48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70D97B-78EA-4F38-964E-6F28AE7C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0A7A8F-2A49-4940-9285-0539FC5B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2304E-A666-46F3-ADE6-CDEDD808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CB6C40-DF7E-44E2-964E-083B9A211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4"/>
          <a:stretch/>
        </p:blipFill>
        <p:spPr>
          <a:xfrm>
            <a:off x="1335521" y="0"/>
            <a:ext cx="6079888" cy="68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2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References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https://qiyanjun.github.io/2019f-UVA-CS6316-MachineLearning/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Prof. Tan, Steinbach, Kumar’s “Introduction to  Data Mining” slide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ESLbook</a:t>
            </a:r>
            <a:r>
              <a:rPr lang="en-US" altLang="zh-CN" dirty="0">
                <a:ea typeface="+mn-ea"/>
                <a:cs typeface="+mn-ea"/>
                <a:sym typeface="+mn-lt"/>
              </a:rPr>
              <a:t> : Hastie, Trevor, et al. The elements  of statistical learning. Vol. 2. No. 1. New York:  Springer, 2009.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Dr.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Oznur</a:t>
            </a:r>
            <a:r>
              <a:rPr lang="en-US" altLang="zh-CN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Tastan’s</a:t>
            </a:r>
            <a:r>
              <a:rPr lang="en-US" altLang="zh-CN" dirty="0">
                <a:ea typeface="+mn-ea"/>
                <a:cs typeface="+mn-ea"/>
                <a:sym typeface="+mn-lt"/>
              </a:rPr>
              <a:t> slides about RF and DT</a:t>
            </a: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Dr. Rich’s slides about boosting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60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>
                <a:ea typeface="+mn-ea"/>
                <a:cs typeface="+mn-ea"/>
                <a:sym typeface="+mn-lt"/>
              </a:rPr>
              <a:t>Thanks for listening</a:t>
            </a:r>
            <a:endParaRPr lang="zh-CN" altLang="en-US" i="1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61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80" dirty="0">
                <a:ea typeface="+mn-ea"/>
                <a:cs typeface="+mn-ea"/>
                <a:sym typeface="+mn-lt"/>
              </a:rPr>
              <a:t>Today: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Ensemble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Bagging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Bagged Decision Tree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Random forests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Stacking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Boosting</a:t>
            </a:r>
          </a:p>
          <a:p>
            <a:pPr lvl="1"/>
            <a:r>
              <a:rPr lang="en-US" altLang="zh-CN" dirty="0" err="1">
                <a:ea typeface="+mn-ea"/>
                <a:cs typeface="+mn-ea"/>
                <a:sym typeface="+mn-lt"/>
              </a:rPr>
              <a:t>Adaboost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 err="1">
                <a:ea typeface="+mn-ea"/>
                <a:cs typeface="+mn-ea"/>
                <a:sym typeface="+mn-lt"/>
              </a:rPr>
              <a:t>Xgboost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marL="457200" lvl="1" indent="0">
              <a:buNone/>
            </a:pPr>
            <a:endParaRPr lang="en-US" altLang="zh-CN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BBB9677-33DB-4C9E-BE7A-404FEF99F0FB}"/>
              </a:ext>
            </a:extLst>
          </p:cNvPr>
          <p:cNvSpPr/>
          <p:nvPr/>
        </p:nvSpPr>
        <p:spPr>
          <a:xfrm>
            <a:off x="628650" y="1969607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6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Bagging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3000" dirty="0">
                <a:ea typeface="+mn-ea"/>
                <a:cs typeface="+mn-ea"/>
                <a:sym typeface="+mn-lt"/>
              </a:rPr>
              <a:t>Bagging or </a:t>
            </a:r>
            <a:r>
              <a:rPr lang="en-US" altLang="zh-CN" sz="3000" i="1" spc="-10" dirty="0">
                <a:ea typeface="+mn-ea"/>
                <a:cs typeface="+mn-ea"/>
                <a:sym typeface="+mn-lt"/>
              </a:rPr>
              <a:t>bootstrap</a:t>
            </a:r>
            <a:r>
              <a:rPr lang="en-US" altLang="zh-CN" sz="3000" i="1" spc="-2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3000" i="1" spc="-5" dirty="0">
                <a:ea typeface="+mn-ea"/>
                <a:cs typeface="+mn-ea"/>
                <a:sym typeface="+mn-lt"/>
              </a:rPr>
              <a:t>aggregation</a:t>
            </a:r>
            <a:endParaRPr lang="en-US" altLang="zh-CN" sz="3000" dirty="0">
              <a:ea typeface="+mn-ea"/>
              <a:cs typeface="+mn-ea"/>
              <a:sym typeface="+mn-lt"/>
            </a:endParaRPr>
          </a:p>
          <a:p>
            <a:pPr marL="755650" marR="506095" lvl="1" indent="-285750">
              <a:lnSpc>
                <a:spcPts val="3100"/>
              </a:lnSpc>
              <a:spcBef>
                <a:spcPts val="81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lang="en-US" altLang="zh-CN" sz="2600" dirty="0">
                <a:ea typeface="+mn-ea"/>
                <a:cs typeface="+mn-ea"/>
                <a:sym typeface="+mn-lt"/>
              </a:rPr>
              <a:t>a </a:t>
            </a:r>
            <a:r>
              <a:rPr lang="en-US" altLang="zh-CN" sz="2600" spc="-10" dirty="0">
                <a:ea typeface="+mn-ea"/>
                <a:cs typeface="+mn-ea"/>
                <a:sym typeface="+mn-lt"/>
              </a:rPr>
              <a:t>technique </a:t>
            </a:r>
            <a:r>
              <a:rPr lang="en-US" altLang="zh-CN" sz="2600" spc="-25" dirty="0">
                <a:ea typeface="+mn-ea"/>
                <a:cs typeface="+mn-ea"/>
                <a:sym typeface="+mn-lt"/>
              </a:rPr>
              <a:t>for </a:t>
            </a:r>
            <a:r>
              <a:rPr lang="en-US" altLang="zh-CN" sz="2600" spc="-1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reducing </a:t>
            </a:r>
            <a:r>
              <a:rPr lang="en-US" altLang="zh-CN" sz="2600" spc="-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the variance </a:t>
            </a:r>
            <a:r>
              <a:rPr lang="en-US" altLang="zh-CN" sz="2600" dirty="0">
                <a:ea typeface="+mn-ea"/>
                <a:cs typeface="+mn-ea"/>
                <a:sym typeface="+mn-lt"/>
              </a:rPr>
              <a:t>of an  </a:t>
            </a:r>
            <a:r>
              <a:rPr lang="en-US" altLang="zh-CN" sz="2600" spc="-15" dirty="0">
                <a:ea typeface="+mn-ea"/>
                <a:cs typeface="+mn-ea"/>
                <a:sym typeface="+mn-lt"/>
              </a:rPr>
              <a:t>estimated </a:t>
            </a:r>
            <a:r>
              <a:rPr lang="en-US" altLang="zh-CN" sz="2600" spc="-5" dirty="0">
                <a:ea typeface="+mn-ea"/>
                <a:cs typeface="+mn-ea"/>
                <a:sym typeface="+mn-lt"/>
              </a:rPr>
              <a:t>prediction</a:t>
            </a:r>
            <a:r>
              <a:rPr lang="en-US" altLang="zh-CN" sz="260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600" spc="-5" dirty="0">
                <a:ea typeface="+mn-ea"/>
                <a:cs typeface="+mn-ea"/>
                <a:sym typeface="+mn-lt"/>
              </a:rPr>
              <a:t>function.</a:t>
            </a:r>
            <a:endParaRPr lang="en-US" altLang="zh-CN" sz="2600" dirty="0">
              <a:ea typeface="+mn-ea"/>
              <a:cs typeface="+mn-ea"/>
              <a:sym typeface="+mn-l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lang="en-US" altLang="zh-CN" sz="3950" dirty="0">
              <a:ea typeface="+mn-ea"/>
              <a:cs typeface="+mn-ea"/>
              <a:sym typeface="+mn-lt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3000" spc="-15" dirty="0">
                <a:ea typeface="+mn-ea"/>
                <a:cs typeface="+mn-ea"/>
                <a:sym typeface="+mn-lt"/>
              </a:rPr>
              <a:t>For instance, </a:t>
            </a:r>
            <a:r>
              <a:rPr lang="en-US" altLang="zh-CN" sz="3000" spc="-25" dirty="0">
                <a:ea typeface="+mn-ea"/>
                <a:cs typeface="+mn-ea"/>
                <a:sym typeface="+mn-lt"/>
              </a:rPr>
              <a:t>for </a:t>
            </a:r>
            <a:r>
              <a:rPr lang="en-US" altLang="zh-CN" sz="3000" spc="-10" dirty="0">
                <a:ea typeface="+mn-ea"/>
                <a:cs typeface="+mn-ea"/>
                <a:sym typeface="+mn-lt"/>
              </a:rPr>
              <a:t>classification, </a:t>
            </a:r>
            <a:r>
              <a:rPr lang="en-US" altLang="zh-CN" sz="30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a</a:t>
            </a:r>
            <a:r>
              <a:rPr lang="en-US" altLang="zh-CN" sz="3000" spc="6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3000" i="1" spc="-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committee</a:t>
            </a:r>
            <a:r>
              <a:rPr lang="en-US" altLang="zh-CN" sz="3000" i="1" spc="-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3000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of </a:t>
            </a:r>
            <a:r>
              <a:rPr lang="en-US" altLang="zh-CN" sz="3000" spc="-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decision</a:t>
            </a:r>
            <a:r>
              <a:rPr lang="en-US" altLang="zh-CN" sz="3000" spc="-2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z="3000" spc="-15" dirty="0">
                <a:solidFill>
                  <a:srgbClr val="0000FF"/>
                </a:solidFill>
                <a:ea typeface="+mn-ea"/>
                <a:cs typeface="+mn-ea"/>
                <a:sym typeface="+mn-lt"/>
              </a:rPr>
              <a:t>trees</a:t>
            </a:r>
            <a:endParaRPr lang="en-US" altLang="zh-CN" sz="3000" dirty="0">
              <a:ea typeface="+mn-ea"/>
              <a:cs typeface="+mn-ea"/>
              <a:sym typeface="+mn-lt"/>
            </a:endParaRPr>
          </a:p>
          <a:p>
            <a:pPr marL="755650" lvl="1" indent="-28575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lang="en-US" altLang="zh-CN" sz="2600" spc="-10" dirty="0">
                <a:ea typeface="+mn-ea"/>
                <a:cs typeface="+mn-ea"/>
                <a:sym typeface="+mn-lt"/>
              </a:rPr>
              <a:t>Each tree </a:t>
            </a:r>
            <a:r>
              <a:rPr lang="en-US" altLang="zh-CN" sz="2600" spc="-15" dirty="0">
                <a:ea typeface="+mn-ea"/>
                <a:cs typeface="+mn-ea"/>
                <a:sym typeface="+mn-lt"/>
              </a:rPr>
              <a:t>casts </a:t>
            </a:r>
            <a:r>
              <a:rPr lang="en-US" altLang="zh-CN" sz="2600" dirty="0">
                <a:ea typeface="+mn-ea"/>
                <a:cs typeface="+mn-ea"/>
                <a:sym typeface="+mn-lt"/>
              </a:rPr>
              <a:t>a </a:t>
            </a:r>
            <a:r>
              <a:rPr lang="en-US" altLang="zh-CN" sz="2600" spc="-15" dirty="0">
                <a:ea typeface="+mn-ea"/>
                <a:cs typeface="+mn-ea"/>
                <a:sym typeface="+mn-lt"/>
              </a:rPr>
              <a:t>vote </a:t>
            </a:r>
            <a:r>
              <a:rPr lang="en-US" altLang="zh-CN" sz="2600" spc="-25" dirty="0">
                <a:ea typeface="+mn-ea"/>
                <a:cs typeface="+mn-ea"/>
                <a:sym typeface="+mn-lt"/>
              </a:rPr>
              <a:t>for </a:t>
            </a:r>
            <a:r>
              <a:rPr lang="en-US" altLang="zh-CN" sz="2600" spc="-5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z="2600" spc="-10" dirty="0">
                <a:ea typeface="+mn-ea"/>
                <a:cs typeface="+mn-ea"/>
                <a:sym typeface="+mn-lt"/>
              </a:rPr>
              <a:t>predicted</a:t>
            </a:r>
            <a:r>
              <a:rPr lang="en-US" altLang="zh-CN" sz="2600" spc="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600" spc="-5" dirty="0">
                <a:ea typeface="+mn-ea"/>
                <a:cs typeface="+mn-ea"/>
                <a:sym typeface="+mn-lt"/>
              </a:rPr>
              <a:t>class.</a:t>
            </a:r>
            <a:endParaRPr lang="en-US" altLang="zh-CN" sz="2600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8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171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Boo</a:t>
            </a:r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t</a:t>
            </a:r>
            <a:r>
              <a:rPr lang="en-US" altLang="zh-CN" spc="-5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s</a:t>
            </a:r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t</a:t>
            </a:r>
            <a:r>
              <a:rPr lang="en-US" altLang="zh-CN" spc="-105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r</a:t>
            </a:r>
            <a:r>
              <a:rPr lang="en-US" altLang="zh-CN" dirty="0">
                <a:solidFill>
                  <a:srgbClr val="000000"/>
                </a:solidFill>
                <a:ea typeface="+mn-ea"/>
                <a:cs typeface="+mn-ea"/>
                <a:sym typeface="+mn-lt"/>
              </a:rPr>
              <a:t>ap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CFA94-66BD-4EC3-8D8B-31D4214CB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basic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idea:</a:t>
            </a:r>
          </a:p>
          <a:p>
            <a:pPr marL="469900" marR="5080" lvl="1">
              <a:lnSpc>
                <a:spcPct val="100400"/>
              </a:lnSpc>
              <a:tabLst>
                <a:tab pos="1230630" algn="l"/>
              </a:tabLst>
            </a:pPr>
            <a:r>
              <a:rPr lang="en-US" altLang="zh-CN" spc="-10" dirty="0">
                <a:ea typeface="+mn-ea"/>
                <a:cs typeface="+mn-ea"/>
                <a:sym typeface="+mn-lt"/>
              </a:rPr>
              <a:t>randomly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draw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datasets </a:t>
            </a:r>
            <a:r>
              <a:rPr lang="en-US" altLang="zh-CN" spc="-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with replacement (i.e. allows </a:t>
            </a:r>
            <a:r>
              <a:rPr lang="en-US" altLang="zh-CN" spc="-1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duplicates) 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from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training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data, </a:t>
            </a:r>
            <a:r>
              <a:rPr lang="en-US" altLang="zh-CN" dirty="0">
                <a:ea typeface="+mn-ea"/>
                <a:cs typeface="+mn-ea"/>
                <a:sym typeface="+mn-lt"/>
              </a:rPr>
              <a:t>each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samples </a:t>
            </a:r>
            <a:r>
              <a:rPr lang="en-US" altLang="zh-CN" spc="-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the </a:t>
            </a:r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same </a:t>
            </a:r>
            <a:r>
              <a:rPr lang="en-US" altLang="zh-CN" spc="-1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size </a:t>
            </a:r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as </a:t>
            </a:r>
            <a:r>
              <a:rPr lang="en-US" altLang="zh-CN" spc="-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the original training</a:t>
            </a:r>
            <a:r>
              <a:rPr lang="en-US" altLang="zh-CN" spc="-1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set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9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575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rpuxk5h">
      <a:majorFont>
        <a:latin typeface="Calibri" panose="020F0302020204030204"/>
        <a:ea typeface="宋体"/>
        <a:cs typeface=""/>
      </a:majorFont>
      <a:minorFont>
        <a:latin typeface="Calibri" panose="020F0502020204030204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8307</TotalTime>
  <Words>2292</Words>
  <Application>Microsoft Office PowerPoint</Application>
  <PresentationFormat>全屏显示(4:3)</PresentationFormat>
  <Paragraphs>495</Paragraphs>
  <Slides>61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8" baseType="lpstr">
      <vt:lpstr>等线</vt:lpstr>
      <vt:lpstr>Arial</vt:lpstr>
      <vt:lpstr>Calibri</vt:lpstr>
      <vt:lpstr>Calibri Light</vt:lpstr>
      <vt:lpstr>Cambria Math</vt:lpstr>
      <vt:lpstr>Wingdings</vt:lpstr>
      <vt:lpstr>Office 主题​​</vt:lpstr>
      <vt:lpstr>PowerPoint 演示文稿</vt:lpstr>
      <vt:lpstr>Course Content Plan</vt:lpstr>
      <vt:lpstr>Three major sections for classification</vt:lpstr>
      <vt:lpstr>Today: Ensemble</vt:lpstr>
      <vt:lpstr>Today: Ensemble</vt:lpstr>
      <vt:lpstr>PowerPoint 演示文稿</vt:lpstr>
      <vt:lpstr>Today: Ensemble</vt:lpstr>
      <vt:lpstr>Bagging</vt:lpstr>
      <vt:lpstr>Bootstrap</vt:lpstr>
      <vt:lpstr>With vs Without Replacement</vt:lpstr>
      <vt:lpstr>Bagging</vt:lpstr>
      <vt:lpstr>Bagging of DT Classifiers</vt:lpstr>
      <vt:lpstr>E.g. Predict by Hard voting</vt:lpstr>
      <vt:lpstr>Decision Boundary Comparison</vt:lpstr>
      <vt:lpstr>Peculiarities of Bagging</vt:lpstr>
      <vt:lpstr>Recap: Bias-Variance Tradeoff / Model Selection</vt:lpstr>
      <vt:lpstr>Recap: Bias-Variance Tradeoff / Model Selection</vt:lpstr>
      <vt:lpstr>Bagging: an example with simulated data</vt:lpstr>
      <vt:lpstr>PowerPoint 演示文稿</vt:lpstr>
      <vt:lpstr>PowerPoint 演示文稿</vt:lpstr>
      <vt:lpstr>Bagging</vt:lpstr>
      <vt:lpstr>Today: Ensemble</vt:lpstr>
      <vt:lpstr>Random forest classifier</vt:lpstr>
      <vt:lpstr>Random Forest Classifier</vt:lpstr>
      <vt:lpstr>Random Forest Classifier</vt:lpstr>
      <vt:lpstr>Random Forest Classifier</vt:lpstr>
      <vt:lpstr>Random Forests</vt:lpstr>
      <vt:lpstr>PowerPoint 演示文稿</vt:lpstr>
      <vt:lpstr>Random Forests</vt:lpstr>
      <vt:lpstr>Why correlated trees are not ideal?</vt:lpstr>
      <vt:lpstr>Why correlated trees are not ideal?</vt:lpstr>
      <vt:lpstr>PowerPoint 演示文稿</vt:lpstr>
      <vt:lpstr>Why correlated trees are not ideal?</vt:lpstr>
      <vt:lpstr>Why correlated trees are not ideal?</vt:lpstr>
      <vt:lpstr>More about Random Forests</vt:lpstr>
      <vt:lpstr>Random forest</vt:lpstr>
      <vt:lpstr>Today: Ensemble</vt:lpstr>
      <vt:lpstr>e.g. Ensembles in practice</vt:lpstr>
      <vt:lpstr>Ensemble in practice </vt:lpstr>
      <vt:lpstr>Stacking</vt:lpstr>
      <vt:lpstr>Generating Base and Meta Learners</vt:lpstr>
      <vt:lpstr>Training the base predictors</vt:lpstr>
      <vt:lpstr>Training the meta blender</vt:lpstr>
      <vt:lpstr>Today: Ensemble</vt:lpstr>
      <vt:lpstr>Boosting Strategies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Adaboost Algorithm (Proposed by Robert Schapire)</vt:lpstr>
      <vt:lpstr>Boosting vs. Bagging</vt:lpstr>
      <vt:lpstr>XGBoost</vt:lpstr>
      <vt:lpstr>XGBoost</vt:lpstr>
      <vt:lpstr>More about History</vt:lpstr>
      <vt:lpstr>Boosting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Wang Wang</cp:lastModifiedBy>
  <cp:revision>315</cp:revision>
  <dcterms:created xsi:type="dcterms:W3CDTF">2019-04-07T06:41:07Z</dcterms:created>
  <dcterms:modified xsi:type="dcterms:W3CDTF">2020-05-28T16:46:22Z</dcterms:modified>
</cp:coreProperties>
</file>